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9" r:id="rId3"/>
    <p:sldId id="259" r:id="rId4"/>
    <p:sldId id="270" r:id="rId5"/>
    <p:sldId id="272" r:id="rId6"/>
    <p:sldId id="260" r:id="rId7"/>
    <p:sldId id="266" r:id="rId8"/>
    <p:sldId id="261" r:id="rId9"/>
    <p:sldId id="271" r:id="rId10"/>
    <p:sldId id="275" r:id="rId11"/>
    <p:sldId id="273" r:id="rId12"/>
    <p:sldId id="27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14" autoAdjust="0"/>
    <p:restoredTop sz="94660"/>
  </p:normalViewPr>
  <p:slideViewPr>
    <p:cSldViewPr snapToGrid="0">
      <p:cViewPr>
        <p:scale>
          <a:sx n="56" d="100"/>
          <a:sy n="56" d="100"/>
        </p:scale>
        <p:origin x="1288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6980E6-6A79-A74A-A0F3-F3B9B9719414}" type="datetimeFigureOut">
              <a:rPr lang="en-US" smtClean="0"/>
              <a:t>9/5/17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DCF229-42C4-794A-823A-8A600035E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1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BFA9-A6F5-4F44-8F75-41764DC50BEA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7A0D-065E-4C5B-913C-64748FAD5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90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BFA9-A6F5-4F44-8F75-41764DC50BEA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7A0D-065E-4C5B-913C-64748FAD5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401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BFA9-A6F5-4F44-8F75-41764DC50BEA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7A0D-065E-4C5B-913C-64748FAD5E5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147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BFA9-A6F5-4F44-8F75-41764DC50BEA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7A0D-065E-4C5B-913C-64748FAD5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322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BFA9-A6F5-4F44-8F75-41764DC50BEA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7A0D-065E-4C5B-913C-64748FAD5E5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88428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BFA9-A6F5-4F44-8F75-41764DC50BEA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7A0D-065E-4C5B-913C-64748FAD5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17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BFA9-A6F5-4F44-8F75-41764DC50BEA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7A0D-065E-4C5B-913C-64748FAD5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4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BFA9-A6F5-4F44-8F75-41764DC50BEA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7A0D-065E-4C5B-913C-64748FAD5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681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BFA9-A6F5-4F44-8F75-41764DC50BEA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7A0D-065E-4C5B-913C-64748FAD5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16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BFA9-A6F5-4F44-8F75-41764DC50BEA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7A0D-065E-4C5B-913C-64748FAD5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00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BFA9-A6F5-4F44-8F75-41764DC50BEA}" type="datetimeFigureOut">
              <a:rPr lang="en-US" smtClean="0"/>
              <a:t>9/5/17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7A0D-065E-4C5B-913C-64748FAD5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732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BFA9-A6F5-4F44-8F75-41764DC50BEA}" type="datetimeFigureOut">
              <a:rPr lang="en-US" smtClean="0"/>
              <a:t>9/5/17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7A0D-065E-4C5B-913C-64748FAD5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057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BFA9-A6F5-4F44-8F75-41764DC50BEA}" type="datetimeFigureOut">
              <a:rPr lang="en-US" smtClean="0"/>
              <a:t>9/5/17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7A0D-065E-4C5B-913C-64748FAD5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436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BFA9-A6F5-4F44-8F75-41764DC50BEA}" type="datetimeFigureOut">
              <a:rPr lang="en-US" smtClean="0"/>
              <a:t>9/5/17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7A0D-065E-4C5B-913C-64748FAD5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20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BFA9-A6F5-4F44-8F75-41764DC50BEA}" type="datetimeFigureOut">
              <a:rPr lang="en-US" smtClean="0"/>
              <a:t>9/5/17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7A0D-065E-4C5B-913C-64748FAD5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382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BFA9-A6F5-4F44-8F75-41764DC50BEA}" type="datetimeFigureOut">
              <a:rPr lang="en-US" smtClean="0"/>
              <a:t>9/5/17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7A0D-065E-4C5B-913C-64748FAD5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055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3BFA9-A6F5-4F44-8F75-41764DC50BEA}" type="datetimeFigureOut">
              <a:rPr lang="en-US" smtClean="0"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D247A0D-065E-4C5B-913C-64748FAD5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58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Writing 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10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PRACTICE:</a:t>
            </a:r>
            <a:br>
              <a:rPr lang="en-US" dirty="0" smtClean="0"/>
            </a:br>
            <a:r>
              <a:rPr lang="en-US" dirty="0">
                <a:sym typeface="Wingdings"/>
              </a:rPr>
              <a:t>Support or Refute: “The AFHS school Dress code policy is fair and necessary</a:t>
            </a:r>
            <a:r>
              <a:rPr lang="en-US" dirty="0" smtClean="0">
                <a:sym typeface="Wingdings"/>
              </a:rPr>
              <a:t>.”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Write an intro paragraph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00406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/>
          <a:lstStyle/>
          <a:p>
            <a:r>
              <a:rPr lang="en-US" dirty="0" smtClean="0"/>
              <a:t>This is what you will create for each DEBATE!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5389217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Introduction</a:t>
            </a:r>
          </a:p>
          <a:p>
            <a:pPr lvl="1"/>
            <a:r>
              <a:rPr lang="en-US" dirty="0"/>
              <a:t>Contextualization</a:t>
            </a:r>
          </a:p>
          <a:p>
            <a:pPr lvl="1"/>
            <a:r>
              <a:rPr lang="en-US" dirty="0"/>
              <a:t>Counterclaim</a:t>
            </a:r>
          </a:p>
          <a:p>
            <a:pPr lvl="1"/>
            <a:r>
              <a:rPr lang="en-US" dirty="0"/>
              <a:t>Claim Statement (this is  your argument in a single sentence</a:t>
            </a:r>
            <a:r>
              <a:rPr lang="en-US" dirty="0" smtClean="0"/>
              <a:t>)</a:t>
            </a:r>
          </a:p>
          <a:p>
            <a:pPr marL="342900" lvl="1" indent="-342900"/>
            <a:r>
              <a:rPr lang="en-US" sz="2000" b="1" dirty="0"/>
              <a:t>Reason #</a:t>
            </a:r>
            <a:r>
              <a:rPr lang="en-US" sz="2000" b="1" dirty="0" smtClean="0"/>
              <a:t>1 ___________</a:t>
            </a:r>
          </a:p>
          <a:p>
            <a:pPr marL="742950" lvl="2" indent="-342900"/>
            <a:r>
              <a:rPr lang="en-US" sz="1800" dirty="0" smtClean="0"/>
              <a:t>2 pieces of Evidence (facts/quotes/</a:t>
            </a:r>
            <a:r>
              <a:rPr lang="en-US" sz="1800" dirty="0" err="1" smtClean="0"/>
              <a:t>etc</a:t>
            </a:r>
            <a:r>
              <a:rPr lang="en-US" sz="1800" dirty="0" smtClean="0"/>
              <a:t>)</a:t>
            </a:r>
          </a:p>
          <a:p>
            <a:pPr marL="742950" lvl="2" indent="-342900"/>
            <a:r>
              <a:rPr lang="en-US" sz="1800" dirty="0" smtClean="0"/>
              <a:t>Explanations (how do these facts PROVE my point?)</a:t>
            </a:r>
          </a:p>
          <a:p>
            <a:pPr marL="342900" lvl="1" indent="-342900"/>
            <a:r>
              <a:rPr lang="en-US" sz="2000" b="1" dirty="0" smtClean="0"/>
              <a:t>Reason #2 __________</a:t>
            </a:r>
          </a:p>
          <a:p>
            <a:pPr marL="742950" lvl="2" indent="-342900"/>
            <a:r>
              <a:rPr lang="en-US" sz="1800" dirty="0"/>
              <a:t>2 pieces of Evidence (facts/quotes/</a:t>
            </a:r>
            <a:r>
              <a:rPr lang="en-US" sz="1800" dirty="0" err="1"/>
              <a:t>etc</a:t>
            </a:r>
            <a:r>
              <a:rPr lang="en-US" sz="1800" dirty="0"/>
              <a:t>)</a:t>
            </a:r>
          </a:p>
          <a:p>
            <a:pPr marL="742950" lvl="2" indent="-342900"/>
            <a:r>
              <a:rPr lang="en-US" sz="1800" dirty="0"/>
              <a:t>Explanations (how do these facts PROVE my point</a:t>
            </a:r>
            <a:r>
              <a:rPr lang="en-US" sz="1800" dirty="0" smtClean="0"/>
              <a:t>?)</a:t>
            </a:r>
            <a:endParaRPr lang="en-US" sz="2000" dirty="0" smtClean="0"/>
          </a:p>
          <a:p>
            <a:pPr marL="342900" lvl="1" indent="-342900"/>
            <a:r>
              <a:rPr lang="en-US" sz="2000" b="1" dirty="0" smtClean="0"/>
              <a:t>Reason #3 ___________</a:t>
            </a:r>
          </a:p>
          <a:p>
            <a:pPr marL="742950" lvl="2" indent="-342900"/>
            <a:r>
              <a:rPr lang="en-US" sz="1800" dirty="0"/>
              <a:t>2 pieces of Evidence (facts/quotes/</a:t>
            </a:r>
            <a:r>
              <a:rPr lang="en-US" sz="1800" dirty="0" err="1"/>
              <a:t>etc</a:t>
            </a:r>
            <a:r>
              <a:rPr lang="en-US" sz="1800" dirty="0"/>
              <a:t>)</a:t>
            </a:r>
          </a:p>
          <a:p>
            <a:pPr marL="742950" lvl="2" indent="-342900"/>
            <a:r>
              <a:rPr lang="en-US" sz="1800" dirty="0"/>
              <a:t>Explanations (how do these facts PROVE my point</a:t>
            </a:r>
            <a:r>
              <a:rPr lang="en-US" sz="1800" dirty="0" smtClean="0"/>
              <a:t>?)</a:t>
            </a:r>
            <a:endParaRPr lang="en-US" sz="2000" dirty="0" smtClean="0"/>
          </a:p>
          <a:p>
            <a:pPr marL="342900" lvl="1" indent="-342900"/>
            <a:r>
              <a:rPr lang="en-US" sz="2000" b="1" dirty="0" smtClean="0"/>
              <a:t>Conclusion </a:t>
            </a:r>
            <a:endParaRPr lang="en-US" sz="2000" b="1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7880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Debate Information!!  FINALLY!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500" dirty="0" smtClean="0"/>
              <a:t>Support or Refute:  “Marijuana should be a medical option for treatment of disease or pain”</a:t>
            </a:r>
          </a:p>
          <a:p>
            <a:pPr lvl="1"/>
            <a:r>
              <a:rPr lang="en-US" sz="2300" dirty="0" smtClean="0"/>
              <a:t>Yes	</a:t>
            </a:r>
            <a:endParaRPr lang="en-US" sz="2300" dirty="0"/>
          </a:p>
          <a:p>
            <a:pPr lvl="1"/>
            <a:r>
              <a:rPr lang="en-US" sz="2300" dirty="0" smtClean="0"/>
              <a:t>No</a:t>
            </a:r>
          </a:p>
          <a:p>
            <a:pPr lvl="1"/>
            <a:endParaRPr lang="en-US" sz="2300" dirty="0" smtClean="0"/>
          </a:p>
          <a:p>
            <a:r>
              <a:rPr lang="en-US" sz="2500" dirty="0" smtClean="0"/>
              <a:t>Support or Refute:  “The US Government should place more regulations on gun ownership and gun sales.”</a:t>
            </a:r>
          </a:p>
          <a:p>
            <a:pPr lvl="1"/>
            <a:r>
              <a:rPr lang="en-US" sz="2300" dirty="0" smtClean="0"/>
              <a:t>Yes</a:t>
            </a:r>
          </a:p>
          <a:p>
            <a:pPr lvl="1"/>
            <a:r>
              <a:rPr lang="en-US" sz="2300" dirty="0" smtClean="0"/>
              <a:t>No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11235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organized an Argument..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5389217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Introduction</a:t>
            </a:r>
          </a:p>
          <a:p>
            <a:pPr lvl="1"/>
            <a:r>
              <a:rPr lang="en-US" dirty="0"/>
              <a:t>Contextualization</a:t>
            </a:r>
          </a:p>
          <a:p>
            <a:pPr lvl="1"/>
            <a:r>
              <a:rPr lang="en-US" dirty="0"/>
              <a:t>Counterclaim</a:t>
            </a:r>
          </a:p>
          <a:p>
            <a:pPr lvl="1"/>
            <a:r>
              <a:rPr lang="en-US" dirty="0"/>
              <a:t>Claim Statement (this is  your argument in a single sentence</a:t>
            </a:r>
            <a:r>
              <a:rPr lang="en-US" dirty="0" smtClean="0"/>
              <a:t>)</a:t>
            </a:r>
          </a:p>
          <a:p>
            <a:pPr marL="342900" lvl="1" indent="-342900"/>
            <a:r>
              <a:rPr lang="en-US" sz="2000" b="1" dirty="0"/>
              <a:t>Reason #</a:t>
            </a:r>
            <a:r>
              <a:rPr lang="en-US" sz="2000" b="1" dirty="0" smtClean="0"/>
              <a:t>1 ___________</a:t>
            </a:r>
          </a:p>
          <a:p>
            <a:pPr marL="742950" lvl="2" indent="-342900"/>
            <a:r>
              <a:rPr lang="en-US" sz="1800" dirty="0" smtClean="0"/>
              <a:t>2 pieces of Evidence (facts/quotes/</a:t>
            </a:r>
            <a:r>
              <a:rPr lang="en-US" sz="1800" dirty="0" err="1" smtClean="0"/>
              <a:t>etc</a:t>
            </a:r>
            <a:r>
              <a:rPr lang="en-US" sz="1800" dirty="0" smtClean="0"/>
              <a:t>)</a:t>
            </a:r>
          </a:p>
          <a:p>
            <a:pPr marL="742950" lvl="2" indent="-342900"/>
            <a:r>
              <a:rPr lang="en-US" sz="1800" dirty="0" smtClean="0"/>
              <a:t>Explanations (how do these facts PROVE my point?)</a:t>
            </a:r>
          </a:p>
          <a:p>
            <a:pPr marL="342900" lvl="1" indent="-342900"/>
            <a:r>
              <a:rPr lang="en-US" sz="2000" b="1" dirty="0" smtClean="0"/>
              <a:t>Reason #2 __________</a:t>
            </a:r>
          </a:p>
          <a:p>
            <a:pPr marL="742950" lvl="2" indent="-342900"/>
            <a:r>
              <a:rPr lang="en-US" sz="1800" dirty="0"/>
              <a:t>2 pieces of Evidence (facts/quotes/</a:t>
            </a:r>
            <a:r>
              <a:rPr lang="en-US" sz="1800" dirty="0" err="1"/>
              <a:t>etc</a:t>
            </a:r>
            <a:r>
              <a:rPr lang="en-US" sz="1800" dirty="0"/>
              <a:t>)</a:t>
            </a:r>
          </a:p>
          <a:p>
            <a:pPr marL="742950" lvl="2" indent="-342900"/>
            <a:r>
              <a:rPr lang="en-US" sz="1800" dirty="0"/>
              <a:t>Explanations (how do these facts PROVE my point</a:t>
            </a:r>
            <a:r>
              <a:rPr lang="en-US" sz="1800" dirty="0" smtClean="0"/>
              <a:t>?)</a:t>
            </a:r>
            <a:endParaRPr lang="en-US" sz="2000" dirty="0" smtClean="0"/>
          </a:p>
          <a:p>
            <a:pPr marL="342900" lvl="1" indent="-342900"/>
            <a:r>
              <a:rPr lang="en-US" sz="2000" b="1" dirty="0" smtClean="0"/>
              <a:t>Reason #3 ___________</a:t>
            </a:r>
          </a:p>
          <a:p>
            <a:pPr marL="742950" lvl="2" indent="-342900"/>
            <a:r>
              <a:rPr lang="en-US" sz="1800" dirty="0"/>
              <a:t>2 pieces of Evidence (facts/quotes/</a:t>
            </a:r>
            <a:r>
              <a:rPr lang="en-US" sz="1800" dirty="0" err="1"/>
              <a:t>etc</a:t>
            </a:r>
            <a:r>
              <a:rPr lang="en-US" sz="1800" dirty="0"/>
              <a:t>)</a:t>
            </a:r>
          </a:p>
          <a:p>
            <a:pPr marL="742950" lvl="2" indent="-342900"/>
            <a:r>
              <a:rPr lang="en-US" sz="1800" dirty="0"/>
              <a:t>Explanations (how do these facts PROVE my point</a:t>
            </a:r>
            <a:r>
              <a:rPr lang="en-US" sz="1800" dirty="0" smtClean="0"/>
              <a:t>?)</a:t>
            </a:r>
            <a:endParaRPr lang="en-US" sz="2000" dirty="0" smtClean="0"/>
          </a:p>
          <a:p>
            <a:pPr marL="342900" lvl="1" indent="-342900"/>
            <a:r>
              <a:rPr lang="en-US" sz="2000" b="1" dirty="0" smtClean="0"/>
              <a:t>Conclusion </a:t>
            </a:r>
            <a:endParaRPr lang="en-US" sz="2000" b="1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681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Hamburger Joint Example: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77334" y="1270000"/>
            <a:ext cx="8596668" cy="538921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Introduction</a:t>
            </a:r>
          </a:p>
          <a:p>
            <a:pPr lvl="1"/>
            <a:r>
              <a:rPr lang="en-US" dirty="0" smtClean="0"/>
              <a:t>Contextualization</a:t>
            </a:r>
          </a:p>
          <a:p>
            <a:pPr lvl="1"/>
            <a:r>
              <a:rPr lang="en-US" dirty="0" smtClean="0"/>
              <a:t>Counterclaim</a:t>
            </a:r>
          </a:p>
          <a:p>
            <a:pPr lvl="1"/>
            <a:r>
              <a:rPr lang="en-US" dirty="0" smtClean="0"/>
              <a:t>JCW’s Is </a:t>
            </a:r>
            <a:r>
              <a:rPr lang="en-US" dirty="0" smtClean="0"/>
              <a:t>the best burger joint in Utah because it’s cheap, great quality and have good moral standards.  </a:t>
            </a:r>
          </a:p>
          <a:p>
            <a:pPr marL="342900" lvl="1" indent="-342900"/>
            <a:r>
              <a:rPr lang="en-US" sz="2000" b="1" dirty="0" smtClean="0"/>
              <a:t>Reason #1 </a:t>
            </a:r>
            <a:r>
              <a:rPr lang="mr-IN" sz="2000" b="1" dirty="0" smtClean="0"/>
              <a:t>–</a:t>
            </a:r>
            <a:r>
              <a:rPr lang="en-US" sz="2000" b="1" dirty="0" smtClean="0"/>
              <a:t> Cheaper than other high end restaurants.</a:t>
            </a:r>
          </a:p>
          <a:p>
            <a:pPr marL="742950" lvl="2" indent="-342900"/>
            <a:r>
              <a:rPr lang="en-US" sz="1800" dirty="0" smtClean="0"/>
              <a:t>Average burger is $6 compared to </a:t>
            </a:r>
            <a:r>
              <a:rPr lang="en-US" sz="1800" dirty="0" smtClean="0"/>
              <a:t>Habit Burger </a:t>
            </a:r>
            <a:r>
              <a:rPr lang="en-US" sz="1800" dirty="0" smtClean="0"/>
              <a:t>at $8</a:t>
            </a:r>
          </a:p>
          <a:p>
            <a:pPr marL="742950" lvl="2" indent="-342900"/>
            <a:r>
              <a:rPr lang="en-US" sz="1800" dirty="0" smtClean="0"/>
              <a:t>Explanations (how do these facts PROVE my point?)</a:t>
            </a:r>
          </a:p>
          <a:p>
            <a:pPr marL="342900" lvl="1" indent="-342900"/>
            <a:r>
              <a:rPr lang="en-US" sz="2000" b="1" dirty="0" smtClean="0"/>
              <a:t>Reason #2 </a:t>
            </a:r>
            <a:r>
              <a:rPr lang="mr-IN" sz="2000" b="1" dirty="0" smtClean="0"/>
              <a:t>–</a:t>
            </a:r>
            <a:r>
              <a:rPr lang="en-US" sz="2000" b="1" dirty="0" smtClean="0"/>
              <a:t> Better Quality meat.</a:t>
            </a:r>
          </a:p>
          <a:p>
            <a:pPr marL="742950" lvl="2" indent="-342900"/>
            <a:r>
              <a:rPr lang="en-US" sz="1800" dirty="0" smtClean="0"/>
              <a:t>100% beef compared to other companies that use 80% beef</a:t>
            </a:r>
          </a:p>
          <a:p>
            <a:pPr marL="742950" lvl="2" indent="-342900"/>
            <a:r>
              <a:rPr lang="en-US" sz="1800" dirty="0" smtClean="0"/>
              <a:t>Explanations (how do these facts PROVE my point?)</a:t>
            </a:r>
            <a:endParaRPr lang="en-US" sz="2000" dirty="0" smtClean="0"/>
          </a:p>
          <a:p>
            <a:pPr marL="342900" lvl="1" indent="-342900"/>
            <a:r>
              <a:rPr lang="en-US" sz="2000" b="1" dirty="0" smtClean="0"/>
              <a:t>Reason #3 </a:t>
            </a:r>
            <a:r>
              <a:rPr lang="mr-IN" sz="2000" b="1" dirty="0" smtClean="0"/>
              <a:t>–</a:t>
            </a:r>
            <a:r>
              <a:rPr lang="en-US" sz="2000" b="1" dirty="0" smtClean="0"/>
              <a:t> Good Moral standards</a:t>
            </a:r>
          </a:p>
          <a:p>
            <a:pPr marL="742950" lvl="2" indent="-342900"/>
            <a:r>
              <a:rPr lang="en-US" sz="1800" dirty="0" smtClean="0"/>
              <a:t>Closed on Sunday </a:t>
            </a:r>
            <a:r>
              <a:rPr lang="mr-IN" sz="1800" dirty="0" smtClean="0"/>
              <a:t>–</a:t>
            </a:r>
            <a:r>
              <a:rPr lang="en-US" sz="1800" dirty="0" smtClean="0"/>
              <a:t> Give Employees great benefits like free food and PTO</a:t>
            </a:r>
          </a:p>
          <a:p>
            <a:pPr marL="742950" lvl="2" indent="-342900"/>
            <a:r>
              <a:rPr lang="en-US" sz="1800" dirty="0" smtClean="0"/>
              <a:t>Explanations (how do these facts PROVE my point?)</a:t>
            </a:r>
            <a:endParaRPr lang="en-US" sz="2000" dirty="0" smtClean="0"/>
          </a:p>
          <a:p>
            <a:pPr marL="342900" lvl="1" indent="-342900"/>
            <a:r>
              <a:rPr lang="en-US" sz="2000" b="1" dirty="0" smtClean="0"/>
              <a:t>Conclusion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782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Start??</a:t>
            </a:r>
            <a:br>
              <a:rPr lang="en-US" dirty="0" smtClean="0"/>
            </a:b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PULL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 smtClean="0"/>
              <a:t>Read/watch MANY articles on your topics. </a:t>
            </a:r>
          </a:p>
          <a:p>
            <a:r>
              <a:rPr lang="en-US" sz="2500" dirty="0" smtClean="0"/>
              <a:t>Become as expert</a:t>
            </a:r>
          </a:p>
          <a:p>
            <a:r>
              <a:rPr lang="en-US" sz="2500" dirty="0" smtClean="0"/>
              <a:t>Take notes on both sides </a:t>
            </a:r>
            <a:r>
              <a:rPr lang="mr-IN" sz="2500" dirty="0" smtClean="0"/>
              <a:t>–</a:t>
            </a:r>
            <a:r>
              <a:rPr lang="en-US" sz="2500" dirty="0" smtClean="0"/>
              <a:t> why would this be important?? </a:t>
            </a:r>
          </a:p>
          <a:p>
            <a:pPr lvl="1"/>
            <a:r>
              <a:rPr lang="en-US" sz="2500" i="1" dirty="0" smtClean="0"/>
              <a:t>I recommend using a T-Chart </a:t>
            </a:r>
          </a:p>
          <a:p>
            <a:pPr lvl="1"/>
            <a:r>
              <a:rPr lang="en-US" sz="2500" i="1" dirty="0" smtClean="0"/>
              <a:t>Be sure to find facts and quotes or images or charts</a:t>
            </a:r>
          </a:p>
          <a:p>
            <a:r>
              <a:rPr lang="en-US" sz="2500" dirty="0"/>
              <a:t> </a:t>
            </a:r>
            <a:r>
              <a:rPr lang="en-US" sz="2500" dirty="0" smtClean="0"/>
              <a:t> Be thorough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9481930" y="1930400"/>
            <a:ext cx="39757" cy="3953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891670" y="2425148"/>
            <a:ext cx="3299791" cy="39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209722" y="1993108"/>
            <a:ext cx="3299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FOR				AGAINST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126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PRACTICE:  </a:t>
            </a:r>
            <a:r>
              <a:rPr lang="en-US" dirty="0" smtClean="0">
                <a:sym typeface="Wingdings"/>
              </a:rPr>
              <a:t/>
            </a:r>
            <a:br>
              <a:rPr lang="en-US" dirty="0" smtClean="0">
                <a:sym typeface="Wingdings"/>
              </a:rPr>
            </a:br>
            <a:r>
              <a:rPr lang="en-US" dirty="0" smtClean="0">
                <a:sym typeface="Wingdings"/>
              </a:rPr>
              <a:t>Support or Refute: “The AFHS school Dress code policy is fair and necessary.”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959429" y="2836506"/>
            <a:ext cx="7893698" cy="559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971592" y="2500604"/>
            <a:ext cx="0" cy="41241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396343" y="2351314"/>
            <a:ext cx="58776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YES								NO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07000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500189"/>
            <a:ext cx="8596668" cy="1320800"/>
          </a:xfrm>
        </p:spPr>
        <p:txBody>
          <a:bodyPr/>
          <a:lstStyle/>
          <a:p>
            <a:r>
              <a:rPr lang="en-US" dirty="0" smtClean="0"/>
              <a:t>Writing Claims- How to Do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Using </a:t>
            </a:r>
            <a:r>
              <a:rPr lang="en-US" sz="2400" dirty="0" smtClean="0"/>
              <a:t>guidance from the class, write “The Formula” for a successful thesis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69491" y="529996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Now what??   - Choose a Position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702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Claims- Practice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639029"/>
            <a:ext cx="8596668" cy="340233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On your worksheet, you will write a thesis following “The Formula.”  Put a box around your argument, and underline each of your supporting reasons</a:t>
            </a:r>
          </a:p>
          <a:p>
            <a:pPr lvl="1"/>
            <a:r>
              <a:rPr lang="en-US" sz="2000" dirty="0" smtClean="0"/>
              <a:t>Ex. “Habit Burger is the best burger joint in Utah, because </a:t>
            </a:r>
            <a:r>
              <a:rPr lang="en-US" sz="2000" u="sng" dirty="0"/>
              <a:t>it’s cheap</a:t>
            </a:r>
            <a:r>
              <a:rPr lang="en-US" sz="2000" dirty="0"/>
              <a:t>, </a:t>
            </a:r>
            <a:r>
              <a:rPr lang="en-US" sz="2000" u="sng" dirty="0"/>
              <a:t>great quality</a:t>
            </a:r>
            <a:r>
              <a:rPr lang="en-US" sz="2000" dirty="0"/>
              <a:t> and </a:t>
            </a:r>
            <a:r>
              <a:rPr lang="en-US" sz="2000" u="sng" dirty="0"/>
              <a:t>have good moral standards</a:t>
            </a:r>
            <a:r>
              <a:rPr lang="en-US" sz="2000" dirty="0"/>
              <a:t>. 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Do this individually!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77334" y="1254034"/>
            <a:ext cx="85966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Prompt: </a:t>
            </a:r>
            <a:r>
              <a:rPr lang="en-US" sz="2800" dirty="0">
                <a:sym typeface="Wingdings"/>
              </a:rPr>
              <a:t>“The AFHS school Dress code policy is fair and necessary.”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063931" y="3918857"/>
            <a:ext cx="5112121" cy="3280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flipH="1">
            <a:off x="1500625" y="4498273"/>
            <a:ext cx="398363" cy="2043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859819" y="4472147"/>
            <a:ext cx="357051" cy="23043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399355" y="4498272"/>
            <a:ext cx="365341" cy="27318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55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Paragraphs- How to Do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What should be in an introductory paragraph?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Contextualization </a:t>
            </a:r>
            <a:r>
              <a:rPr lang="en-US" sz="2800" dirty="0" smtClean="0">
                <a:sym typeface="Wingdings"/>
              </a:rPr>
              <a:t> </a:t>
            </a:r>
            <a:r>
              <a:rPr lang="en-US" sz="2800" dirty="0" smtClean="0"/>
              <a:t>Background </a:t>
            </a:r>
            <a:r>
              <a:rPr lang="en-US" sz="2800" dirty="0"/>
              <a:t>information, setting up your </a:t>
            </a:r>
            <a:r>
              <a:rPr lang="en-US" sz="2800" dirty="0" smtClean="0"/>
              <a:t>argument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Counterclaim </a:t>
            </a:r>
            <a:r>
              <a:rPr lang="en-US" sz="2800" dirty="0" smtClean="0">
                <a:sym typeface="Wingdings"/>
              </a:rPr>
              <a:t> Acknowledging there are differing views.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Thesis or Claim Statement </a:t>
            </a:r>
            <a:r>
              <a:rPr lang="en-US" sz="2800" dirty="0" smtClean="0">
                <a:sym typeface="Wingdings"/>
              </a:rPr>
              <a:t> Your Argument</a:t>
            </a:r>
          </a:p>
          <a:p>
            <a:pPr lvl="1"/>
            <a:r>
              <a:rPr lang="en-US" sz="2600" dirty="0" smtClean="0"/>
              <a:t>(Single sentence &amp; last sentence ALWAYS)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92669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over our Pre-Assessment Intro Paragraphs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2729706"/>
              </p:ext>
            </p:extLst>
          </p:nvPr>
        </p:nvGraphicFramePr>
        <p:xfrm>
          <a:off x="3483768" y="1270000"/>
          <a:ext cx="5454492" cy="558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61080"/>
                <a:gridCol w="1093412"/>
              </a:tblGrid>
              <a:tr h="441451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Writing/Research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3500" marR="63500" marT="63500" marB="6350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333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u="sng" dirty="0">
                          <a:effectLst/>
                        </a:rPr>
                        <a:t>Contextualization: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u="none" strike="noStrike" dirty="0">
                          <a:effectLst/>
                        </a:rPr>
                        <a:t>History immediately relevant to the issue/topic.</a:t>
                      </a:r>
                    </a:p>
                    <a:p>
                      <a:pPr marL="742950" marR="0" lvl="1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200" u="none" strike="noStrike" dirty="0">
                          <a:effectLst/>
                        </a:rPr>
                        <a:t>Define terms, time frame, and historical back-story.</a:t>
                      </a:r>
                      <a:endParaRPr lang="en-US" sz="1200" u="none" strike="noStrike" dirty="0">
                        <a:effectLst/>
                        <a:latin typeface="Calibri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/2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3500" marR="63500" marT="63500" marB="63500"/>
                </a:tc>
              </a:tr>
              <a:tr h="18370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u="sng" dirty="0">
                          <a:effectLst/>
                        </a:rPr>
                        <a:t>Counterclaim: </a:t>
                      </a:r>
                      <a:endParaRPr lang="en-US" sz="12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u="none" strike="noStrike" dirty="0">
                          <a:effectLst/>
                        </a:rPr>
                        <a:t>Acknowledge that there are other ways of looking at this issue than what you are about to present/argue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en-US" sz="1200" u="none" strike="noStrike" dirty="0">
                          <a:effectLst/>
                        </a:rPr>
                        <a:t> Give more detail to the other side than just stating that there is another side. (Recognize the reasons for that argument)</a:t>
                      </a:r>
                      <a:endParaRPr lang="en-US" sz="1200" u="none" strike="noStrike" dirty="0">
                        <a:effectLst/>
                        <a:latin typeface="Calibri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/2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3500" marR="63500" marT="63500" marB="63500"/>
                </a:tc>
              </a:tr>
              <a:tr h="20761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u="sng" dirty="0">
                          <a:effectLst/>
                        </a:rPr>
                        <a:t>Main Claim</a:t>
                      </a:r>
                      <a:endParaRPr lang="en-US" sz="12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u="none" strike="noStrike" dirty="0">
                          <a:effectLst/>
                          <a:highlight>
                            <a:srgbClr val="FFFFFF"/>
                          </a:highlight>
                        </a:rPr>
                        <a:t>Thesis is correctly placed in paragraph (Last sentence, single sentence)</a:t>
                      </a:r>
                      <a:endParaRPr lang="en-US" sz="1200" u="none" strike="noStrike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u="none" strike="noStrike" dirty="0">
                          <a:effectLst/>
                          <a:highlight>
                            <a:srgbClr val="FFFFFF"/>
                          </a:highlight>
                        </a:rPr>
                        <a:t>Clearly written and does not simply just restate prompt.</a:t>
                      </a:r>
                      <a:endParaRPr lang="en-US" sz="1200" u="none" strike="noStrike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u="none" strike="noStrike" dirty="0">
                          <a:effectLst/>
                          <a:highlight>
                            <a:srgbClr val="FFFFFF"/>
                          </a:highlight>
                        </a:rPr>
                        <a:t>Responds to all parts of the prompt.</a:t>
                      </a:r>
                      <a:endParaRPr lang="en-US" sz="1200" u="none" strike="noStrike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200" u="none" strike="noStrike" dirty="0">
                          <a:effectLst/>
                          <a:highlight>
                            <a:srgbClr val="FFFFFF"/>
                          </a:highlight>
                        </a:rPr>
                        <a:t>Focused and makes sub claims with a roadmap (because...</a:t>
                      </a:r>
                      <a:r>
                        <a:rPr lang="en-US" sz="1200" u="none" strike="noStrike" dirty="0" err="1">
                          <a:effectLst/>
                          <a:highlight>
                            <a:srgbClr val="FFFFFF"/>
                          </a:highlight>
                        </a:rPr>
                        <a:t>x,y</a:t>
                      </a:r>
                      <a:r>
                        <a:rPr lang="en-US" sz="1200" u="none" strike="noStrike" dirty="0">
                          <a:effectLst/>
                          <a:highlight>
                            <a:srgbClr val="FFFFFF"/>
                          </a:highlight>
                        </a:rPr>
                        <a:t>, and z.)</a:t>
                      </a:r>
                      <a:endParaRPr lang="en-US" sz="1200" u="none" strike="noStrike" dirty="0">
                        <a:effectLst/>
                        <a:latin typeface="Calibri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/4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3500" marR="63500" marT="63500" marB="635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589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2831</TotalTime>
  <Words>654</Words>
  <Application>Microsoft Macintosh PowerPoint</Application>
  <PresentationFormat>Widescreen</PresentationFormat>
  <Paragraphs>99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Calibri</vt:lpstr>
      <vt:lpstr>Mangal</vt:lpstr>
      <vt:lpstr>Times New Roman</vt:lpstr>
      <vt:lpstr>Trebuchet MS</vt:lpstr>
      <vt:lpstr>Wingdings</vt:lpstr>
      <vt:lpstr>Wingdings 3</vt:lpstr>
      <vt:lpstr>Arial</vt:lpstr>
      <vt:lpstr>Facet</vt:lpstr>
      <vt:lpstr> Writing Workshop</vt:lpstr>
      <vt:lpstr>How to organized an Argument..</vt:lpstr>
      <vt:lpstr>Hamburger Joint Example:</vt:lpstr>
      <vt:lpstr>Where to Start?? 1st – PULL EVIDENCE</vt:lpstr>
      <vt:lpstr>PRACTICE:   Support or Refute: “The AFHS school Dress code policy is fair and necessary.”</vt:lpstr>
      <vt:lpstr>Writing Claims- How to Do It</vt:lpstr>
      <vt:lpstr>Writing Claims- Practice Activity</vt:lpstr>
      <vt:lpstr>Intro Paragraphs- How to Do It?</vt:lpstr>
      <vt:lpstr>Review over our Pre-Assessment Intro Paragraphs</vt:lpstr>
      <vt:lpstr>PRACTICE: Support or Refute: “The AFHS school Dress code policy is fair and necessary.” </vt:lpstr>
      <vt:lpstr>This is what you will create for each DEBATE!</vt:lpstr>
      <vt:lpstr>Class Debate Information!!  FINALLY!</vt:lpstr>
    </vt:vector>
  </TitlesOfParts>
  <Company>ASD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Workshop</dc:title>
  <dc:creator>MATTHEW BIRD</dc:creator>
  <cp:lastModifiedBy>Microsoft Office User</cp:lastModifiedBy>
  <cp:revision>22</cp:revision>
  <dcterms:created xsi:type="dcterms:W3CDTF">2016-10-12T19:34:49Z</dcterms:created>
  <dcterms:modified xsi:type="dcterms:W3CDTF">2017-09-05T15:50:47Z</dcterms:modified>
</cp:coreProperties>
</file>