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6" r:id="rId3"/>
    <p:sldId id="270" r:id="rId4"/>
    <p:sldId id="271" r:id="rId5"/>
    <p:sldId id="273" r:id="rId6"/>
    <p:sldId id="274" r:id="rId7"/>
    <p:sldId id="275" r:id="rId8"/>
    <p:sldId id="284" r:id="rId9"/>
    <p:sldId id="276" r:id="rId10"/>
    <p:sldId id="268" r:id="rId11"/>
    <p:sldId id="269" r:id="rId12"/>
    <p:sldId id="280" r:id="rId13"/>
    <p:sldId id="281" r:id="rId14"/>
    <p:sldId id="262" r:id="rId15"/>
    <p:sldId id="282" r:id="rId16"/>
    <p:sldId id="283" r:id="rId17"/>
    <p:sldId id="263" r:id="rId18"/>
    <p:sldId id="261" r:id="rId19"/>
    <p:sldId id="258" r:id="rId20"/>
    <p:sldId id="278" r:id="rId21"/>
    <p:sldId id="277" r:id="rId22"/>
    <p:sldId id="259" r:id="rId23"/>
    <p:sldId id="260" r:id="rId24"/>
    <p:sldId id="279" r:id="rId25"/>
    <p:sldId id="265"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531" autoAdjust="0"/>
  </p:normalViewPr>
  <p:slideViewPr>
    <p:cSldViewPr>
      <p:cViewPr>
        <p:scale>
          <a:sx n="50" d="100"/>
          <a:sy n="50" d="100"/>
        </p:scale>
        <p:origin x="-1416" y="-4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C10F4-DC4B-4632-BF87-09851E2F3462}" type="datetimeFigureOut">
              <a:rPr lang="en-US" smtClean="0"/>
              <a:t>1/14/15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7B1AB-C9A0-450D-9509-5A91B2B3AF7C}" type="slidenum">
              <a:rPr lang="en-US" smtClean="0"/>
              <a:t>‹#›</a:t>
            </a:fld>
            <a:endParaRPr lang="en-US" dirty="0"/>
          </a:p>
        </p:txBody>
      </p:sp>
    </p:spTree>
    <p:extLst>
      <p:ext uri="{BB962C8B-B14F-4D97-AF65-F5344CB8AC3E}">
        <p14:creationId xmlns:p14="http://schemas.microsoft.com/office/powerpoint/2010/main" val="192627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island nation, Japan had developed a rich and complex social structure. It resisted westernization by sealing itself off from contact with the outside world, particularly Europe and the United States. </a:t>
            </a:r>
          </a:p>
          <a:p>
            <a:endParaRPr lang="en-US" dirty="0" smtClean="0"/>
          </a:p>
          <a:p>
            <a:r>
              <a:rPr lang="en-US" dirty="0" smtClean="0"/>
              <a:t>By the early twentieth century, though, Japan's efforts to achieve self-sufficiency were failing, for the nation lacked its own raw materials and other resources. Some members of the ruling class argued that Japan could grow and prosper only by modernizing and adopting Western technology. Japanese nationalists, though, advocated a different path: the establishment of an empire that would not only elevate Japan's stature in the eyes of the world but also  guarantee access to the resources the nation needed. Moreover, many members of the nation's traditional warrior class—the Samurai—were embittered by the aftermath of World War I. Japan had backed the victorious Allies, but the Samurai believed that in the peace negotiations following the war the United States and Great Britain had treated Japan as a second-class nation. They, too, longed to assert Japan's place in world affairs.</a:t>
            </a:r>
          </a:p>
          <a:p>
            <a:endParaRPr lang="en-US" dirty="0" smtClean="0"/>
          </a:p>
        </p:txBody>
      </p:sp>
      <p:sp>
        <p:nvSpPr>
          <p:cNvPr id="4" name="Slide Number Placeholder 3"/>
          <p:cNvSpPr>
            <a:spLocks noGrp="1"/>
          </p:cNvSpPr>
          <p:nvPr>
            <p:ph type="sldNum" sz="quarter" idx="10"/>
          </p:nvPr>
        </p:nvSpPr>
        <p:spPr/>
        <p:txBody>
          <a:bodyPr/>
          <a:lstStyle/>
          <a:p>
            <a:fld id="{EA87B1AB-C9A0-450D-9509-5A91B2B3AF7C}" type="slidenum">
              <a:rPr lang="en-US" smtClean="0"/>
              <a:t>4</a:t>
            </a:fld>
            <a:endParaRPr lang="en-US" dirty="0"/>
          </a:p>
        </p:txBody>
      </p:sp>
    </p:spTree>
    <p:extLst>
      <p:ext uri="{BB962C8B-B14F-4D97-AF65-F5344CB8AC3E}">
        <p14:creationId xmlns:p14="http://schemas.microsoft.com/office/powerpoint/2010/main" val="1588991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USS Arizona Burning at Pearl Harbor: The USS Arizona burns after being hit by a Japanese bomb in Pearl Harbor, December 7, 1941.</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17</a:t>
            </a:fld>
            <a:endParaRPr lang="en-US" dirty="0"/>
          </a:p>
        </p:txBody>
      </p:sp>
    </p:spTree>
    <p:extLst>
      <p:ext uri="{BB962C8B-B14F-4D97-AF65-F5344CB8AC3E}">
        <p14:creationId xmlns:p14="http://schemas.microsoft.com/office/powerpoint/2010/main" val="254957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USS Arizona Burning and Sinking: The Arizona was the US battleship that sustained the most damage and had the most casualties during the attack on Pearl Harbor.</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18</a:t>
            </a:fld>
            <a:endParaRPr lang="en-US" dirty="0"/>
          </a:p>
        </p:txBody>
      </p:sp>
    </p:spTree>
    <p:extLst>
      <p:ext uri="{BB962C8B-B14F-4D97-AF65-F5344CB8AC3E}">
        <p14:creationId xmlns:p14="http://schemas.microsoft.com/office/powerpoint/2010/main" val="361664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wrecked destroyers USS Downes (DD-375) and USS Cassin (DD-372) in Drydock One at the Pearl Harbor Navy Yard, soon after the end of the Japanese air attack. Cassin has capsized against Downes. USS Pennsylvania (BB-38) is astern, occupying the rest of the drydock. The torpedo-damaged cruiser USS Helena (CL-50) is in the right distance, beyond the crane. Visible in the center distance is the capsized USS Oklahoma (BB-37), with USS Maryland (BB-46) alongside. The smoke is from the sunken and burning USS Arizona (BB-39), out of view behind Pennsylvania. USS California (BB-44) is partially visible at the extreme left… </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20</a:t>
            </a:fld>
            <a:endParaRPr lang="en-US" dirty="0"/>
          </a:p>
        </p:txBody>
      </p:sp>
    </p:spTree>
    <p:extLst>
      <p:ext uri="{BB962C8B-B14F-4D97-AF65-F5344CB8AC3E}">
        <p14:creationId xmlns:p14="http://schemas.microsoft.com/office/powerpoint/2010/main" val="13691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Navy planes and a hangar burning at the Ford Island Naval Air Station's seaplane base, during or immediately after the Japanese air raid on Pearl Harbor, Hawaii (USA), on 7 December 1941. The ruined wings of a Consolidated PBY Catalina patrol plane are at left and in the center. Note men with rifles standing in the lower left…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21</a:t>
            </a:fld>
            <a:endParaRPr lang="en-US" dirty="0"/>
          </a:p>
        </p:txBody>
      </p:sp>
    </p:spTree>
    <p:extLst>
      <p:ext uri="{BB962C8B-B14F-4D97-AF65-F5344CB8AC3E}">
        <p14:creationId xmlns:p14="http://schemas.microsoft.com/office/powerpoint/2010/main" val="175411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Aerial View of USS Arizona Memorial: The USS Arizona Memorial seen from above. The memorial was built on top of the sunken remains of the Arizona. Much of the hull remains and oil continues to slowly leak into the water</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22</a:t>
            </a:fld>
            <a:endParaRPr lang="en-US" dirty="0"/>
          </a:p>
        </p:txBody>
      </p:sp>
    </p:spTree>
    <p:extLst>
      <p:ext uri="{BB962C8B-B14F-4D97-AF65-F5344CB8AC3E}">
        <p14:creationId xmlns:p14="http://schemas.microsoft.com/office/powerpoint/2010/main" val="203934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Newspaper Headline After Pearl Harbor Attacks: The headlines of the New York World-Telegram on Monday December 8, 1941 announce the attacks on Pearl Harbor.</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23</a:t>
            </a:fld>
            <a:endParaRPr lang="en-US" dirty="0"/>
          </a:p>
        </p:txBody>
      </p:sp>
    </p:spTree>
    <p:extLst>
      <p:ext uri="{BB962C8B-B14F-4D97-AF65-F5344CB8AC3E}">
        <p14:creationId xmlns:p14="http://schemas.microsoft.com/office/powerpoint/2010/main" val="401022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Pearl Harbor attack, and for the first time after years of discussion and debate, the American people were united in their determination to go to war. The Japanese had wanted to goad the United States into an agreement to lift the economic sanctions against them; instead, they had pushed their adversary into a global conflict that ultimately resulted in Japan’s first occupation by a foreign power.</a:t>
            </a:r>
          </a:p>
          <a:p>
            <a:endParaRPr lang="en-US" dirty="0" smtClean="0"/>
          </a:p>
          <a:p>
            <a:r>
              <a:rPr lang="en-US" dirty="0" smtClean="0"/>
              <a:t>On December 8, Congress approved Roosevelt’s declaration of war. Three days later, Japanese allies Germany and Italy declared war against the United States. For the second time, Congress reciprocated. More than two years after the start of the conflict, the United States had entered World War II… </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24</a:t>
            </a:fld>
            <a:endParaRPr lang="en-US" dirty="0"/>
          </a:p>
        </p:txBody>
      </p:sp>
    </p:spTree>
    <p:extLst>
      <p:ext uri="{BB962C8B-B14F-4D97-AF65-F5344CB8AC3E}">
        <p14:creationId xmlns:p14="http://schemas.microsoft.com/office/powerpoint/2010/main" val="269094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26</a:t>
            </a:fld>
            <a:endParaRPr lang="en-US" dirty="0"/>
          </a:p>
        </p:txBody>
      </p:sp>
    </p:spTree>
    <p:extLst>
      <p:ext uri="{BB962C8B-B14F-4D97-AF65-F5344CB8AC3E}">
        <p14:creationId xmlns:p14="http://schemas.microsoft.com/office/powerpoint/2010/main" val="353367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1933, Japan withdrew from the League of Nations since she was heavily criticized for her actions in China. </a:t>
            </a:r>
          </a:p>
          <a:p>
            <a:endParaRPr lang="en-US" dirty="0" smtClean="0"/>
          </a:p>
          <a:p>
            <a:r>
              <a:rPr lang="en-US" dirty="0" smtClean="0"/>
              <a:t>July 1937, the second Sino-Japanese War broke out. A small incident was soon made into a full scale war by the Kwantung army which acted rather independently from a more moderate government. The Japanese forces succeeded in occupying almost the whole coast of China and committed severe war atrocities on the Chinese population, especially during the fall of the capital Nanking. However, the Chinese government never surrendered completely, and the war continued on a lower scale until 1945. </a:t>
            </a:r>
          </a:p>
          <a:p>
            <a:endParaRPr lang="en-US" dirty="0" smtClean="0"/>
          </a:p>
          <a:p>
            <a:r>
              <a:rPr lang="en-US" dirty="0" smtClean="0"/>
              <a:t>In 1940, Japan occupied French Indochina (Vietnam) upon agreement with the French Vichy government, and joined the Axis powers Germany and Italy. These actions intensified Japan's conflict with the United States and Great Britain which reacted with an oil boycott. The resulting oil shortage and failures to solve the conflict diplomatically made Japan decide to capture the oil rich Dutch East Indies (Indonesia) and to start a war with the US and Great Britain. </a:t>
            </a:r>
          </a:p>
          <a:p>
            <a:endParaRPr lang="en-US" dirty="0" smtClean="0"/>
          </a:p>
          <a:p>
            <a:r>
              <a:rPr lang="en-US" dirty="0" smtClean="0"/>
              <a:t>Japan began to flex its muscles in 1931. Japanese forces stationed in Manchuria, northeast of China, to protect a Japanese railway that transported goods and raw materials out of the country suddenly seized control of all of Manchuria. Then in 1937, Japanese forces attacked the eastern provinces of China, seizing China's capital, Nanking, and the old capital, Beijing, in brutal fashion. Observers in the West were horrified by reports of the atrocities against civilians committed by Japanese invaders in the so-called "Rape of Nanking." </a:t>
            </a:r>
          </a:p>
        </p:txBody>
      </p:sp>
      <p:sp>
        <p:nvSpPr>
          <p:cNvPr id="4" name="Slide Number Placeholder 3"/>
          <p:cNvSpPr>
            <a:spLocks noGrp="1"/>
          </p:cNvSpPr>
          <p:nvPr>
            <p:ph type="sldNum" sz="quarter" idx="10"/>
          </p:nvPr>
        </p:nvSpPr>
        <p:spPr/>
        <p:txBody>
          <a:bodyPr/>
          <a:lstStyle/>
          <a:p>
            <a:fld id="{F0381C91-CA82-4D5D-A69B-2C4D2E83982E}" type="slidenum">
              <a:rPr lang="en-US" smtClean="0"/>
              <a:t>5</a:t>
            </a:fld>
            <a:endParaRPr lang="en-US" dirty="0"/>
          </a:p>
        </p:txBody>
      </p:sp>
    </p:spTree>
    <p:extLst>
      <p:ext uri="{BB962C8B-B14F-4D97-AF65-F5344CB8AC3E}">
        <p14:creationId xmlns:p14="http://schemas.microsoft.com/office/powerpoint/2010/main" val="212582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6</a:t>
            </a:fld>
            <a:endParaRPr lang="en-US" dirty="0"/>
          </a:p>
        </p:txBody>
      </p:sp>
    </p:spTree>
    <p:extLst>
      <p:ext uri="{BB962C8B-B14F-4D97-AF65-F5344CB8AC3E}">
        <p14:creationId xmlns:p14="http://schemas.microsoft.com/office/powerpoint/2010/main" val="375644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leadership of Minister of War Hideki Tajo, Japan's objective was to establish a defensive perimeter—the "Greater East Asia Co-Prosperity Sphere"—in the western Pacific. This perimeter was to extend from the Juries Islands northeast of Japan, south to the Marianas and Marshall Islands, west through the Solomon Islands, New Guinea, and the East Indies, then northward into the Indian Ocean and southeast Asia. Tajo believed that Japan could thus drive out the Western powers, achieve a position of preeminence in East Asia, and free the nation from its dependence on Western oil, coal, rubber, ore, and other vital resources. </a:t>
            </a:r>
          </a:p>
          <a:p>
            <a:endParaRPr lang="en-US" dirty="0" smtClean="0"/>
          </a:p>
          <a:p>
            <a:r>
              <a:rPr lang="en-US" dirty="0" smtClean="0"/>
              <a:t>Tojo's strategy, however, was bringing him ever closer to conflict with those powers. The Dutch, for example, controlled the East Indies, France had a presence in Indo-China, the United States controlled the Philippines, and Malaya was a British colony. Concerned about Japanese aggression, Holland, Great Britain, and the United States imposed a trade embargo on Japan on July 26, 1941, cutting off supplies of resources to the increasingly belligerent nation. Tojo, now prime minister, was convinced that the West's goal was to starve Japan into submission.</a:t>
            </a:r>
          </a:p>
          <a:p>
            <a:endParaRPr lang="en-US" dirty="0" smtClean="0"/>
          </a:p>
          <a:p>
            <a:r>
              <a:rPr lang="en-US" dirty="0" smtClean="0"/>
              <a:t>Events came to a boil in September, 1941. United States Secretary of State Cordell Hull demanded that Japan withdraw its troops from China and Southeast Asia. While many Japanese military leaders quailed at the prospect of going to war with the United States, Tojo convinced them that acceding to American demands would be a humiliating diplomatic defeat. While carrying on protracted—and deceptive—negotiations with the United States, Japan invaded Thailand, Malaya, Burma, and the East Indies. And on November 26, the Japanese navy set sail for Pearl Harbor, where most of the U.S. Pacific fleet was docked.</a:t>
            </a:r>
          </a:p>
          <a:p>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7</a:t>
            </a:fld>
            <a:endParaRPr lang="en-US" dirty="0"/>
          </a:p>
        </p:txBody>
      </p:sp>
    </p:spTree>
    <p:extLst>
      <p:ext uri="{BB962C8B-B14F-4D97-AF65-F5344CB8AC3E}">
        <p14:creationId xmlns:p14="http://schemas.microsoft.com/office/powerpoint/2010/main" val="324546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November 26, 1941, a Japanese task force (the Striking Force) of six aircraft carriers (Akagi, Kaga, Sōryū, Hiryū, Shōkaku, and Zuikaku) departed northern Japan en route to a position northwest of Hawaii, intending to launch its aircraft to attack Pearl Harbor. In all, 408 aircraft were intended to be used: 360 for the two attack waves, 48 on defensive combat air patrol (CAP), including nine fighters from the first wave… </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11</a:t>
            </a:fld>
            <a:endParaRPr lang="en-US" dirty="0"/>
          </a:p>
        </p:txBody>
      </p:sp>
    </p:spTree>
    <p:extLst>
      <p:ext uri="{BB962C8B-B14F-4D97-AF65-F5344CB8AC3E}">
        <p14:creationId xmlns:p14="http://schemas.microsoft.com/office/powerpoint/2010/main" val="165889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Photograph taken from a Japanese plane during the torpedo attack on ships moored on both sides of Ford Island shortly after the beginning of the Pearl Harbor attack. View looks about east, with the supply depot, submarine base and fuel tank farm in the right center distance.</a:t>
            </a:r>
          </a:p>
          <a:p>
            <a:endParaRPr lang="en-US" dirty="0" smtClean="0"/>
          </a:p>
          <a:p>
            <a:r>
              <a:rPr lang="en-US" dirty="0" smtClean="0"/>
              <a:t>A torpedo has just hit USS West Virginia on the far side of Ford Island (center). Other battleships moored nearby are (from left): Nevada, Arizona, Tennessee (inboard of West Virginia), Oklahoma (torpedoed and listing) alongside Maryland, and California.</a:t>
            </a:r>
          </a:p>
          <a:p>
            <a:endParaRPr lang="en-US" dirty="0" smtClean="0"/>
          </a:p>
          <a:p>
            <a:r>
              <a:rPr lang="en-US" dirty="0" smtClean="0"/>
              <a:t>On the near side of Ford Island, to the left, are light cruisers Detroit and Raleigh, target and training ship Utah and seaplane tender Tangier. Raleigh and Utah have been torpedoed, and Utah is listing sharply to port.</a:t>
            </a:r>
          </a:p>
          <a:p>
            <a:endParaRPr lang="en-US" dirty="0" smtClean="0"/>
          </a:p>
          <a:p>
            <a:r>
              <a:rPr lang="en-US" dirty="0" smtClean="0"/>
              <a:t>Japanese planes are visible in the right center (over Ford Island) and over the Navy Yard at right. U.S. Navy planes on the seaplane ramp are on fire.</a:t>
            </a:r>
          </a:p>
          <a:p>
            <a:endParaRPr lang="en-US" dirty="0" smtClean="0"/>
          </a:p>
          <a:p>
            <a:r>
              <a:rPr lang="en-US" dirty="0" smtClean="0"/>
              <a:t>Japanese writing in the lower right states that the photograph was reproduced by authorization of the Navy Ministry.</a:t>
            </a:r>
          </a:p>
          <a:p>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12</a:t>
            </a:fld>
            <a:endParaRPr lang="en-US" dirty="0"/>
          </a:p>
        </p:txBody>
      </p:sp>
    </p:spTree>
    <p:extLst>
      <p:ext uri="{BB962C8B-B14F-4D97-AF65-F5344CB8AC3E}">
        <p14:creationId xmlns:p14="http://schemas.microsoft.com/office/powerpoint/2010/main" val="2657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attack. </a:t>
            </a:r>
            <a:r>
              <a:rPr lang="en-US" dirty="0" smtClean="0"/>
              <a:t>Traveling under strict radio silence and screened from view by a large weather front, the Japanese battle fleet—six aircraft carriers, two battleships, two cruisers, and nine destroyers—remained undetected until it came within two hundred miles of the Hawaiian Islands. On the morning of December 7, 183 torpedo bombers and dive-bombers took off from the aircraft carriers. </a:t>
            </a:r>
          </a:p>
          <a:p>
            <a:endParaRPr lang="en-US" dirty="0" smtClean="0"/>
          </a:p>
          <a:p>
            <a:r>
              <a:rPr lang="en-US" dirty="0" smtClean="0"/>
              <a:t>The Japanese pilots knew exactly where they were going because spies on the islands had given them elaborate and detailed scale models of the base, including Battleship Row. Because it was Sunday morning, most of the U.S. naval personnel were ashore, and most of the antiaircraft defenses were unmanned. </a:t>
            </a:r>
          </a:p>
          <a:p>
            <a:endParaRPr lang="en-US" dirty="0" smtClean="0"/>
          </a:p>
          <a:p>
            <a:r>
              <a:rPr lang="en-US" dirty="0" smtClean="0"/>
              <a:t>At 7:49 AM local time, the attack began—and by 8:12, much of the fleet had been damaged or sunk. A second wave of bombers arrived at nine o'clock to finish what the first wave had started. In a little more than an hour, the United States fleet was severely crippled. Two days later, on December 9, the United States declared war on Japan.</a:t>
            </a:r>
          </a:p>
          <a:p>
            <a:endParaRPr lang="en-US" dirty="0" smtClean="0"/>
          </a:p>
          <a:p>
            <a:r>
              <a:rPr lang="en-US" dirty="0" smtClean="0"/>
              <a:t>The first wave was to be the primary attack, while the second wave was to finish whatever tasks remained. </a:t>
            </a:r>
          </a:p>
          <a:p>
            <a:endParaRPr lang="en-US" dirty="0" smtClean="0"/>
          </a:p>
          <a:p>
            <a:r>
              <a:rPr lang="en-US" dirty="0" smtClean="0"/>
              <a:t>The first wave contained the bulk of the weapons to attack capital ships… The aircrews were ordered to select the highest value targets (battleships and aircraft carriers) or, if these were not present, any other high value ships (cruisers and destroyers). </a:t>
            </a:r>
          </a:p>
          <a:p>
            <a:endParaRPr lang="en-US" dirty="0" smtClean="0"/>
          </a:p>
          <a:p>
            <a:r>
              <a:rPr lang="en-US" dirty="0" smtClean="0"/>
              <a:t>Dive bombers were to attack ground targets. Fighters were ordered to strafe and destroy as many parked aircraft as possible to ensure they did not get into the air to counterattack the bombers, especially in the first wave. When the fighters' fuel got low they were to refuel at the aircraft carriers and return to combat. Fighters were to serve CAP duties where needed, especially over US airfields.</a:t>
            </a:r>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14</a:t>
            </a:fld>
            <a:endParaRPr lang="en-US" dirty="0"/>
          </a:p>
        </p:txBody>
      </p:sp>
    </p:spTree>
    <p:extLst>
      <p:ext uri="{BB962C8B-B14F-4D97-AF65-F5344CB8AC3E}">
        <p14:creationId xmlns:p14="http://schemas.microsoft.com/office/powerpoint/2010/main" val="332820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Battleship Row was the grouping of eight U.S. battleships in port at Pearl Harbor, Hawaii, when the Japanese attacked on 7 December 1941… </a:t>
            </a:r>
          </a:p>
          <a:p>
            <a:endParaRPr lang="en-US" dirty="0" smtClean="0"/>
          </a:p>
          <a:p>
            <a:r>
              <a:rPr lang="en-US" dirty="0" smtClean="0"/>
              <a:t>These ships bore most of the brunt of the Japanese assault. They were moored next to Ford Island when the attack commenced. The ships were Arizona, California, Maryland, Nevada, Oklahoma, Pennsylvania, Tennessee, and West Virginia. A repair ship (former coal ship), Vestal, was also present, moored next to Arizona… </a:t>
            </a:r>
          </a:p>
        </p:txBody>
      </p:sp>
      <p:sp>
        <p:nvSpPr>
          <p:cNvPr id="4" name="Slide Number Placeholder 3"/>
          <p:cNvSpPr>
            <a:spLocks noGrp="1"/>
          </p:cNvSpPr>
          <p:nvPr>
            <p:ph type="sldNum" sz="quarter" idx="10"/>
          </p:nvPr>
        </p:nvSpPr>
        <p:spPr/>
        <p:txBody>
          <a:bodyPr/>
          <a:lstStyle/>
          <a:p>
            <a:fld id="{EA87B1AB-C9A0-450D-9509-5A91B2B3AF7C}" type="slidenum">
              <a:rPr lang="en-US" smtClean="0"/>
              <a:t>15</a:t>
            </a:fld>
            <a:endParaRPr lang="en-US" dirty="0"/>
          </a:p>
        </p:txBody>
      </p:sp>
    </p:spTree>
    <p:extLst>
      <p:ext uri="{BB962C8B-B14F-4D97-AF65-F5344CB8AC3E}">
        <p14:creationId xmlns:p14="http://schemas.microsoft.com/office/powerpoint/2010/main" val="406895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Torpedo planes attack "Battleship Row" at about 0800 on 7 December, seen from a Japanese aircraft. Ships are, from lower left to right: Nevada (BB-36) with flag raised at stern; Arizona (BB-39) with Vestal (AR-4) outboard; Tennessee (BB-43) with West Virginia (BB-48) outboard; Maryland (BB-46) with Oklahoma (BB-37) outboard; Neosho (AO-23) and California (BB-44).</a:t>
            </a:r>
          </a:p>
          <a:p>
            <a:endParaRPr lang="en-US" dirty="0" smtClean="0"/>
          </a:p>
          <a:p>
            <a:r>
              <a:rPr lang="en-US" dirty="0" smtClean="0"/>
              <a:t>West Virginia, Oklahoma and California have been torpedoed, as marked by ripples and spreading oil, and the first two are listing to port. Torpedo drop splashes and running tracks are visible at left and center.</a:t>
            </a:r>
          </a:p>
          <a:p>
            <a:endParaRPr lang="en-US" dirty="0" smtClean="0"/>
          </a:p>
          <a:p>
            <a:r>
              <a:rPr lang="en-US" dirty="0" smtClean="0"/>
              <a:t>White smoke in the distance is from Hickam Field. Grey smoke in the center middle distance is from the torpedoed USS Helena (CL-50), at the Navy Yard's 1010 dock.</a:t>
            </a:r>
          </a:p>
          <a:p>
            <a:endParaRPr lang="en-US" dirty="0"/>
          </a:p>
        </p:txBody>
      </p:sp>
      <p:sp>
        <p:nvSpPr>
          <p:cNvPr id="4" name="Slide Number Placeholder 3"/>
          <p:cNvSpPr>
            <a:spLocks noGrp="1"/>
          </p:cNvSpPr>
          <p:nvPr>
            <p:ph type="sldNum" sz="quarter" idx="10"/>
          </p:nvPr>
        </p:nvSpPr>
        <p:spPr/>
        <p:txBody>
          <a:bodyPr/>
          <a:lstStyle/>
          <a:p>
            <a:fld id="{EA87B1AB-C9A0-450D-9509-5A91B2B3AF7C}" type="slidenum">
              <a:rPr lang="en-US" smtClean="0"/>
              <a:t>16</a:t>
            </a:fld>
            <a:endParaRPr lang="en-US" dirty="0"/>
          </a:p>
        </p:txBody>
      </p:sp>
    </p:spTree>
    <p:extLst>
      <p:ext uri="{BB962C8B-B14F-4D97-AF65-F5344CB8AC3E}">
        <p14:creationId xmlns:p14="http://schemas.microsoft.com/office/powerpoint/2010/main" val="187494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ED1B0-72F5-41A1-9072-7FAB4680793B}" type="datetimeFigureOut">
              <a:rPr lang="en-US" smtClean="0"/>
              <a:t>1/14/15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194008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D1B0-72F5-41A1-9072-7FAB4680793B}" type="datetimeFigureOut">
              <a:rPr lang="en-US" smtClean="0"/>
              <a:t>1/14/15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129094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D1B0-72F5-41A1-9072-7FAB4680793B}" type="datetimeFigureOut">
              <a:rPr lang="en-US" smtClean="0"/>
              <a:t>1/14/15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398450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D1B0-72F5-41A1-9072-7FAB4680793B}" type="datetimeFigureOut">
              <a:rPr lang="en-US" smtClean="0"/>
              <a:t>1/14/15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184978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D1B0-72F5-41A1-9072-7FAB4680793B}" type="datetimeFigureOut">
              <a:rPr lang="en-US" smtClean="0"/>
              <a:t>1/14/15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233840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ED1B0-72F5-41A1-9072-7FAB4680793B}" type="datetimeFigureOut">
              <a:rPr lang="en-US" smtClean="0"/>
              <a:t>1/14/15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22508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ED1B0-72F5-41A1-9072-7FAB4680793B}" type="datetimeFigureOut">
              <a:rPr lang="en-US" smtClean="0"/>
              <a:t>1/14/15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81879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ED1B0-72F5-41A1-9072-7FAB4680793B}" type="datetimeFigureOut">
              <a:rPr lang="en-US" smtClean="0"/>
              <a:t>1/14/15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271115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D1B0-72F5-41A1-9072-7FAB4680793B}" type="datetimeFigureOut">
              <a:rPr lang="en-US" smtClean="0"/>
              <a:t>1/14/15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196364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D1B0-72F5-41A1-9072-7FAB4680793B}" type="datetimeFigureOut">
              <a:rPr lang="en-US" smtClean="0"/>
              <a:t>1/14/15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33239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D1B0-72F5-41A1-9072-7FAB4680793B}" type="datetimeFigureOut">
              <a:rPr lang="en-US" smtClean="0"/>
              <a:t>1/14/15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F8AEE-7045-4257-A67F-F002731A9F43}" type="slidenum">
              <a:rPr lang="en-US" smtClean="0"/>
              <a:t>‹#›</a:t>
            </a:fld>
            <a:endParaRPr lang="en-US" dirty="0"/>
          </a:p>
        </p:txBody>
      </p:sp>
    </p:spTree>
    <p:extLst>
      <p:ext uri="{BB962C8B-B14F-4D97-AF65-F5344CB8AC3E}">
        <p14:creationId xmlns:p14="http://schemas.microsoft.com/office/powerpoint/2010/main" val="1034429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D1B0-72F5-41A1-9072-7FAB4680793B}" type="datetimeFigureOut">
              <a:rPr lang="en-US" smtClean="0"/>
              <a:t>1/14/15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8AEE-7045-4257-A67F-F002731A9F43}" type="slidenum">
              <a:rPr lang="en-US" smtClean="0"/>
              <a:t>‹#›</a:t>
            </a:fld>
            <a:endParaRPr lang="en-US" dirty="0"/>
          </a:p>
        </p:txBody>
      </p:sp>
    </p:spTree>
    <p:extLst>
      <p:ext uri="{BB962C8B-B14F-4D97-AF65-F5344CB8AC3E}">
        <p14:creationId xmlns:p14="http://schemas.microsoft.com/office/powerpoint/2010/main" val="2856954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323439"/>
          </a:xfrm>
          <a:prstGeom prst="rect">
            <a:avLst/>
          </a:prstGeom>
          <a:noFill/>
        </p:spPr>
        <p:txBody>
          <a:bodyPr wrap="square" rtlCol="0">
            <a:spAutoFit/>
          </a:bodyPr>
          <a:lstStyle/>
          <a:p>
            <a:pPr algn="ctr"/>
            <a:r>
              <a:rPr lang="en-US" sz="4800" b="1" dirty="0" smtClean="0"/>
              <a:t>The Attack on </a:t>
            </a:r>
            <a:r>
              <a:rPr lang="en-US" sz="4800" b="1" dirty="0" smtClean="0">
                <a:solidFill>
                  <a:srgbClr val="FF0000"/>
                </a:solidFill>
              </a:rPr>
              <a:t>Pearl Harbor</a:t>
            </a:r>
          </a:p>
          <a:p>
            <a:pPr algn="ctr"/>
            <a:r>
              <a:rPr lang="en-US" sz="3200" i="1" dirty="0" smtClean="0"/>
              <a:t>December  7, 1941</a:t>
            </a:r>
          </a:p>
        </p:txBody>
      </p:sp>
      <p:sp>
        <p:nvSpPr>
          <p:cNvPr id="3" name="Rectangle 2"/>
          <p:cNvSpPr/>
          <p:nvPr/>
        </p:nvSpPr>
        <p:spPr>
          <a:xfrm>
            <a:off x="2441865" y="6248400"/>
            <a:ext cx="4260269" cy="461665"/>
          </a:xfrm>
          <a:prstGeom prst="rect">
            <a:avLst/>
          </a:prstGeom>
        </p:spPr>
        <p:txBody>
          <a:bodyPr wrap="none">
            <a:spAutoFit/>
          </a:bodyPr>
          <a:lstStyle/>
          <a:p>
            <a:r>
              <a:rPr lang="en-US" sz="2400" dirty="0" smtClean="0"/>
              <a:t>“A date which will live in infamy.”</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42" y="1511688"/>
            <a:ext cx="6843713" cy="46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55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48130" cy="626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6320135"/>
            <a:ext cx="8848130" cy="461665"/>
          </a:xfrm>
          <a:prstGeom prst="rect">
            <a:avLst/>
          </a:prstGeom>
          <a:noFill/>
        </p:spPr>
        <p:txBody>
          <a:bodyPr wrap="square" rtlCol="0">
            <a:spAutoFit/>
          </a:bodyPr>
          <a:lstStyle/>
          <a:p>
            <a:pPr algn="ctr"/>
            <a:r>
              <a:rPr lang="en-US" sz="2400" dirty="0" smtClean="0"/>
              <a:t>* Tokyo to Oahu= Approx. </a:t>
            </a:r>
            <a:r>
              <a:rPr lang="en-US" sz="2400" b="1" dirty="0" smtClean="0"/>
              <a:t>3,900 miles </a:t>
            </a:r>
            <a:r>
              <a:rPr lang="en-US" sz="1600" dirty="0" smtClean="0"/>
              <a:t>(Miami to Seattle is only 3,300 miles!) </a:t>
            </a:r>
            <a:endParaRPr lang="en-US" sz="1600" dirty="0"/>
          </a:p>
        </p:txBody>
      </p:sp>
    </p:spTree>
    <p:extLst>
      <p:ext uri="{BB962C8B-B14F-4D97-AF65-F5344CB8AC3E}">
        <p14:creationId xmlns:p14="http://schemas.microsoft.com/office/powerpoint/2010/main" val="34181930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5867400" cy="3477875"/>
          </a:xfrm>
          <a:prstGeom prst="rect">
            <a:avLst/>
          </a:prstGeom>
          <a:noFill/>
        </p:spPr>
        <p:txBody>
          <a:bodyPr wrap="square" rtlCol="0">
            <a:spAutoFit/>
          </a:bodyPr>
          <a:lstStyle/>
          <a:p>
            <a:pPr algn="ctr"/>
            <a:r>
              <a:rPr lang="en-US" sz="4400" b="1" dirty="0" smtClean="0"/>
              <a:t>* How did the </a:t>
            </a:r>
            <a:r>
              <a:rPr lang="en-US" sz="4400" b="1" dirty="0" smtClean="0">
                <a:solidFill>
                  <a:srgbClr val="FF0000"/>
                </a:solidFill>
              </a:rPr>
              <a:t>Japanese battle fleet</a:t>
            </a:r>
            <a:r>
              <a:rPr lang="en-US" sz="4400" b="1" dirty="0" smtClean="0"/>
              <a:t> fly nearly 3,900 miles undetected across the Pacific Ocean???</a:t>
            </a:r>
            <a:endParaRPr lang="en-US" sz="4400" b="1" dirty="0"/>
          </a:p>
        </p:txBody>
      </p:sp>
      <p:sp>
        <p:nvSpPr>
          <p:cNvPr id="3" name="Rectangle 2"/>
          <p:cNvSpPr/>
          <p:nvPr/>
        </p:nvSpPr>
        <p:spPr>
          <a:xfrm>
            <a:off x="152400" y="3429000"/>
            <a:ext cx="8724900" cy="954107"/>
          </a:xfrm>
          <a:prstGeom prst="rect">
            <a:avLst/>
          </a:prstGeom>
        </p:spPr>
        <p:txBody>
          <a:bodyPr wrap="square">
            <a:spAutoFit/>
          </a:bodyPr>
          <a:lstStyle/>
          <a:p>
            <a:r>
              <a:rPr lang="en-US" sz="2000" dirty="0" smtClean="0"/>
              <a:t>* </a:t>
            </a:r>
            <a:r>
              <a:rPr lang="en-US" sz="2000" b="1" dirty="0" smtClean="0">
                <a:solidFill>
                  <a:srgbClr val="FF0000"/>
                </a:solidFill>
              </a:rPr>
              <a:t>Six </a:t>
            </a:r>
            <a:r>
              <a:rPr lang="en-US" sz="2000" b="1" dirty="0">
                <a:solidFill>
                  <a:srgbClr val="FF0000"/>
                </a:solidFill>
              </a:rPr>
              <a:t>aircraft carriers</a:t>
            </a:r>
            <a:r>
              <a:rPr lang="en-US" sz="2000" dirty="0"/>
              <a:t>, </a:t>
            </a:r>
            <a:r>
              <a:rPr lang="en-US" sz="2000" b="1" dirty="0">
                <a:solidFill>
                  <a:srgbClr val="FF0000"/>
                </a:solidFill>
              </a:rPr>
              <a:t>two battleships</a:t>
            </a:r>
            <a:r>
              <a:rPr lang="en-US" sz="2000" dirty="0"/>
              <a:t>, </a:t>
            </a:r>
            <a:r>
              <a:rPr lang="en-US" sz="2000" b="1" dirty="0">
                <a:solidFill>
                  <a:srgbClr val="FF0000"/>
                </a:solidFill>
              </a:rPr>
              <a:t>two cruisers</a:t>
            </a:r>
            <a:r>
              <a:rPr lang="en-US" sz="2000" dirty="0"/>
              <a:t>, and </a:t>
            </a:r>
            <a:r>
              <a:rPr lang="en-US" sz="2000" b="1" dirty="0">
                <a:solidFill>
                  <a:srgbClr val="FF0000"/>
                </a:solidFill>
              </a:rPr>
              <a:t>nine destroyers </a:t>
            </a:r>
            <a:r>
              <a:rPr lang="en-US" sz="2000" dirty="0"/>
              <a:t>traveled under </a:t>
            </a:r>
            <a:r>
              <a:rPr lang="en-US" sz="2000" b="1" dirty="0"/>
              <a:t>strict radio silence </a:t>
            </a:r>
            <a:r>
              <a:rPr lang="en-US" sz="2000" dirty="0"/>
              <a:t>and screened from view by a large weather front</a:t>
            </a:r>
            <a:r>
              <a:rPr lang="en-US" sz="2000" dirty="0" smtClean="0"/>
              <a:t>!</a:t>
            </a:r>
            <a:r>
              <a:rPr lang="en-US" dirty="0" smtClean="0"/>
              <a:t> </a:t>
            </a:r>
            <a:r>
              <a:rPr lang="en-US" sz="1600" dirty="0" smtClean="0"/>
              <a:t>(came </a:t>
            </a:r>
            <a:r>
              <a:rPr lang="en-US" sz="1600" dirty="0"/>
              <a:t>within two hundred miles of the Hawaiian </a:t>
            </a:r>
            <a:r>
              <a:rPr lang="en-US" sz="1600" dirty="0" smtClean="0"/>
              <a:t>Islands) </a:t>
            </a:r>
            <a:endParaRPr lang="en-US"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022" y="113338"/>
            <a:ext cx="3056677" cy="33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69" y="4419600"/>
            <a:ext cx="3418531" cy="230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419600"/>
            <a:ext cx="3743296" cy="223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176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923330"/>
          </a:xfrm>
          <a:prstGeom prst="rect">
            <a:avLst/>
          </a:prstGeom>
          <a:noFill/>
        </p:spPr>
        <p:txBody>
          <a:bodyPr wrap="square" rtlCol="0">
            <a:spAutoFit/>
          </a:bodyPr>
          <a:lstStyle/>
          <a:p>
            <a:pPr algn="ctr"/>
            <a:r>
              <a:rPr lang="en-US" sz="5400" b="1" dirty="0" smtClean="0"/>
              <a:t>The Attack!</a:t>
            </a:r>
            <a:endParaRPr lang="en-US" sz="5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16" y="1089658"/>
            <a:ext cx="7779568" cy="553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6196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839200" cy="923330"/>
          </a:xfrm>
          <a:prstGeom prst="rect">
            <a:avLst/>
          </a:prstGeom>
          <a:noFill/>
        </p:spPr>
        <p:txBody>
          <a:bodyPr wrap="square" rtlCol="0">
            <a:spAutoFit/>
          </a:bodyPr>
          <a:lstStyle/>
          <a:p>
            <a:pPr algn="ctr"/>
            <a:r>
              <a:rPr lang="en-US" sz="5400" b="1" dirty="0" smtClean="0"/>
              <a:t>The Attack!</a:t>
            </a:r>
            <a:endParaRPr lang="en-US" sz="5400" b="1" dirty="0"/>
          </a:p>
        </p:txBody>
      </p:sp>
      <p:sp>
        <p:nvSpPr>
          <p:cNvPr id="3" name="Rectangle 2"/>
          <p:cNvSpPr/>
          <p:nvPr/>
        </p:nvSpPr>
        <p:spPr>
          <a:xfrm>
            <a:off x="152400" y="999530"/>
            <a:ext cx="3151645" cy="2215991"/>
          </a:xfrm>
          <a:prstGeom prst="rect">
            <a:avLst/>
          </a:prstGeom>
        </p:spPr>
        <p:txBody>
          <a:bodyPr wrap="square">
            <a:spAutoFit/>
          </a:bodyPr>
          <a:lstStyle/>
          <a:p>
            <a:r>
              <a:rPr lang="en-US" sz="2400" dirty="0" smtClean="0"/>
              <a:t>* </a:t>
            </a:r>
            <a:r>
              <a:rPr lang="en-US" sz="2400" b="1" dirty="0" smtClean="0">
                <a:solidFill>
                  <a:srgbClr val="FF0000"/>
                </a:solidFill>
              </a:rPr>
              <a:t>Morning </a:t>
            </a:r>
            <a:r>
              <a:rPr lang="en-US" sz="2400" b="1" dirty="0">
                <a:solidFill>
                  <a:srgbClr val="FF0000"/>
                </a:solidFill>
              </a:rPr>
              <a:t>of </a:t>
            </a:r>
            <a:r>
              <a:rPr lang="en-US" sz="2400" b="1" dirty="0" smtClean="0">
                <a:solidFill>
                  <a:srgbClr val="FF0000"/>
                </a:solidFill>
              </a:rPr>
              <a:t>Dec. 7</a:t>
            </a:r>
            <a:r>
              <a:rPr lang="en-US" sz="2400" dirty="0"/>
              <a:t>, 183 torpedo bombers and dive-bombers took off from the </a:t>
            </a:r>
            <a:r>
              <a:rPr lang="en-US" sz="2400" b="1" dirty="0" smtClean="0"/>
              <a:t>Japanese fleet </a:t>
            </a:r>
            <a:r>
              <a:rPr lang="en-US" dirty="0" smtClean="0"/>
              <a:t>(250 miles NW of Hawaii)   </a:t>
            </a:r>
            <a:endParaRPr lang="en-US" sz="2400" dirty="0"/>
          </a:p>
        </p:txBody>
      </p:sp>
      <p:sp>
        <p:nvSpPr>
          <p:cNvPr id="5" name="Rectangle 4"/>
          <p:cNvSpPr/>
          <p:nvPr/>
        </p:nvSpPr>
        <p:spPr>
          <a:xfrm>
            <a:off x="152400" y="5581471"/>
            <a:ext cx="8839201" cy="1200329"/>
          </a:xfrm>
          <a:prstGeom prst="rect">
            <a:avLst/>
          </a:prstGeom>
        </p:spPr>
        <p:txBody>
          <a:bodyPr wrap="square">
            <a:spAutoFit/>
          </a:bodyPr>
          <a:lstStyle/>
          <a:p>
            <a:r>
              <a:rPr lang="en-US" sz="2400" dirty="0" smtClean="0"/>
              <a:t>* The </a:t>
            </a:r>
            <a:r>
              <a:rPr lang="en-US" sz="2400" dirty="0"/>
              <a:t>first wave was detected by U.S. Army </a:t>
            </a:r>
            <a:r>
              <a:rPr lang="en-US" sz="2400" dirty="0" smtClean="0"/>
              <a:t>radar, </a:t>
            </a:r>
            <a:r>
              <a:rPr lang="en-US" sz="2400" dirty="0"/>
              <a:t>but was misidentified as </a:t>
            </a:r>
            <a:r>
              <a:rPr lang="en-US" sz="2400" b="1" dirty="0">
                <a:solidFill>
                  <a:srgbClr val="FF0000"/>
                </a:solidFill>
              </a:rPr>
              <a:t>USAAF</a:t>
            </a:r>
            <a:r>
              <a:rPr lang="en-US" sz="2400" dirty="0">
                <a:solidFill>
                  <a:srgbClr val="FF0000"/>
                </a:solidFill>
              </a:rPr>
              <a:t> </a:t>
            </a:r>
            <a:r>
              <a:rPr lang="en-US" sz="2400" dirty="0"/>
              <a:t>bombers arriving from the American </a:t>
            </a:r>
            <a:r>
              <a:rPr lang="en-US" sz="2400" dirty="0" smtClean="0"/>
              <a:t>mainland! </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045" y="999530"/>
            <a:ext cx="5687555" cy="445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7656" y="3436203"/>
            <a:ext cx="3146390" cy="1384995"/>
          </a:xfrm>
          <a:prstGeom prst="rect">
            <a:avLst/>
          </a:prstGeom>
        </p:spPr>
        <p:txBody>
          <a:bodyPr wrap="square">
            <a:spAutoFit/>
          </a:bodyPr>
          <a:lstStyle/>
          <a:p>
            <a:r>
              <a:rPr lang="en-US" sz="2400" dirty="0"/>
              <a:t>* The </a:t>
            </a:r>
            <a:r>
              <a:rPr lang="en-US" sz="2400" b="1" dirty="0"/>
              <a:t>Japanese attacked in two </a:t>
            </a:r>
            <a:r>
              <a:rPr lang="en-US" sz="2400" b="1" dirty="0" smtClean="0"/>
              <a:t>waves </a:t>
            </a:r>
            <a:r>
              <a:rPr lang="en-US" dirty="0" smtClean="0"/>
              <a:t>(first wave, primary attack – second wave, the finisher!)  </a:t>
            </a:r>
            <a:endParaRPr lang="en-US" dirty="0"/>
          </a:p>
        </p:txBody>
      </p:sp>
    </p:spTree>
    <p:extLst>
      <p:ext uri="{BB962C8B-B14F-4D97-AF65-F5344CB8AC3E}">
        <p14:creationId xmlns:p14="http://schemas.microsoft.com/office/powerpoint/2010/main" val="626586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09" y="76200"/>
            <a:ext cx="849179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625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399"/>
            <a:ext cx="6629399"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2182504"/>
            <a:ext cx="2362200" cy="2492990"/>
          </a:xfrm>
          <a:prstGeom prst="rect">
            <a:avLst/>
          </a:prstGeom>
          <a:noFill/>
        </p:spPr>
        <p:txBody>
          <a:bodyPr wrap="square" rtlCol="0">
            <a:spAutoFit/>
          </a:bodyPr>
          <a:lstStyle/>
          <a:p>
            <a:pPr algn="ctr"/>
            <a:r>
              <a:rPr lang="en-US" sz="3600" dirty="0" smtClean="0"/>
              <a:t>“</a:t>
            </a:r>
            <a:r>
              <a:rPr lang="en-US" sz="3600" b="1" dirty="0" smtClean="0">
                <a:solidFill>
                  <a:srgbClr val="FF0000"/>
                </a:solidFill>
              </a:rPr>
              <a:t>Battleship Row</a:t>
            </a:r>
            <a:r>
              <a:rPr lang="en-US" sz="3600" dirty="0" smtClean="0"/>
              <a:t>” </a:t>
            </a:r>
          </a:p>
          <a:p>
            <a:pPr algn="ctr"/>
            <a:r>
              <a:rPr lang="en-US" sz="2800" dirty="0" smtClean="0"/>
              <a:t>Outside of Ford Island, Pearl Harbor</a:t>
            </a:r>
            <a:endParaRPr lang="en-US" sz="2800" dirty="0"/>
          </a:p>
        </p:txBody>
      </p:sp>
    </p:spTree>
    <p:extLst>
      <p:ext uri="{BB962C8B-B14F-4D97-AF65-F5344CB8AC3E}">
        <p14:creationId xmlns:p14="http://schemas.microsoft.com/office/powerpoint/2010/main" val="24167566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9247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414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3" y="76200"/>
            <a:ext cx="9063547"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502" y="6336268"/>
            <a:ext cx="9063547" cy="400110"/>
          </a:xfrm>
          <a:prstGeom prst="rect">
            <a:avLst/>
          </a:prstGeom>
        </p:spPr>
        <p:txBody>
          <a:bodyPr wrap="square">
            <a:spAutoFit/>
          </a:bodyPr>
          <a:lstStyle/>
          <a:p>
            <a:pPr algn="ctr"/>
            <a:r>
              <a:rPr lang="en-US" sz="2000" b="1" i="1" dirty="0" smtClean="0"/>
              <a:t>USS Arizona</a:t>
            </a:r>
            <a:endParaRPr lang="en-US" sz="2000" b="1" dirty="0"/>
          </a:p>
        </p:txBody>
      </p:sp>
    </p:spTree>
    <p:extLst>
      <p:ext uri="{BB962C8B-B14F-4D97-AF65-F5344CB8AC3E}">
        <p14:creationId xmlns:p14="http://schemas.microsoft.com/office/powerpoint/2010/main" val="6922648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8454"/>
            <a:ext cx="8963025" cy="610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502" y="6248400"/>
            <a:ext cx="9063547" cy="400110"/>
          </a:xfrm>
          <a:prstGeom prst="rect">
            <a:avLst/>
          </a:prstGeom>
        </p:spPr>
        <p:txBody>
          <a:bodyPr wrap="square">
            <a:spAutoFit/>
          </a:bodyPr>
          <a:lstStyle/>
          <a:p>
            <a:pPr algn="ctr"/>
            <a:r>
              <a:rPr lang="en-US" sz="2000" b="1" i="1" dirty="0" smtClean="0"/>
              <a:t>USS Arizona</a:t>
            </a:r>
            <a:endParaRPr lang="en-US" sz="2000" b="1" dirty="0"/>
          </a:p>
        </p:txBody>
      </p:sp>
    </p:spTree>
    <p:extLst>
      <p:ext uri="{BB962C8B-B14F-4D97-AF65-F5344CB8AC3E}">
        <p14:creationId xmlns:p14="http://schemas.microsoft.com/office/powerpoint/2010/main" val="18172088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71626" cy="610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86288" y="6260068"/>
            <a:ext cx="2951449" cy="400110"/>
          </a:xfrm>
          <a:prstGeom prst="rect">
            <a:avLst/>
          </a:prstGeom>
        </p:spPr>
        <p:txBody>
          <a:bodyPr wrap="none">
            <a:spAutoFit/>
          </a:bodyPr>
          <a:lstStyle/>
          <a:p>
            <a:r>
              <a:rPr lang="en-US" sz="2000" b="1" dirty="0" smtClean="0"/>
              <a:t>Bombing of </a:t>
            </a:r>
            <a:r>
              <a:rPr lang="en-US" sz="2000" b="1" i="1" dirty="0" smtClean="0"/>
              <a:t>Wheeler Field</a:t>
            </a:r>
            <a:endParaRPr lang="en-US" sz="2000" b="1" i="1" dirty="0"/>
          </a:p>
        </p:txBody>
      </p:sp>
    </p:spTree>
    <p:extLst>
      <p:ext uri="{BB962C8B-B14F-4D97-AF65-F5344CB8AC3E}">
        <p14:creationId xmlns:p14="http://schemas.microsoft.com/office/powerpoint/2010/main" val="2508453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830997"/>
          </a:xfrm>
          <a:prstGeom prst="rect">
            <a:avLst/>
          </a:prstGeom>
          <a:noFill/>
        </p:spPr>
        <p:txBody>
          <a:bodyPr wrap="square" rtlCol="0">
            <a:spAutoFit/>
          </a:bodyPr>
          <a:lstStyle/>
          <a:p>
            <a:pPr algn="ctr"/>
            <a:r>
              <a:rPr lang="en-US" sz="4800" b="1" dirty="0" smtClean="0"/>
              <a:t>“Need-to-Knows”</a:t>
            </a:r>
            <a:endParaRPr lang="en-US" sz="4800" b="1" dirty="0"/>
          </a:p>
        </p:txBody>
      </p:sp>
      <p:sp>
        <p:nvSpPr>
          <p:cNvPr id="3" name="Rectangle 2"/>
          <p:cNvSpPr/>
          <p:nvPr/>
        </p:nvSpPr>
        <p:spPr>
          <a:xfrm>
            <a:off x="152399" y="907197"/>
            <a:ext cx="8839199" cy="523220"/>
          </a:xfrm>
          <a:prstGeom prst="rect">
            <a:avLst/>
          </a:prstGeom>
        </p:spPr>
        <p:txBody>
          <a:bodyPr wrap="square">
            <a:spAutoFit/>
          </a:bodyPr>
          <a:lstStyle/>
          <a:p>
            <a:r>
              <a:rPr lang="en-US" sz="2800" dirty="0" smtClean="0"/>
              <a:t>* </a:t>
            </a:r>
            <a:r>
              <a:rPr lang="en-US" sz="2800" b="1" dirty="0" smtClean="0">
                <a:solidFill>
                  <a:srgbClr val="FF0000"/>
                </a:solidFill>
              </a:rPr>
              <a:t>Date</a:t>
            </a:r>
            <a:r>
              <a:rPr lang="en-US" sz="2800" dirty="0" smtClean="0"/>
              <a:t>: </a:t>
            </a:r>
            <a:r>
              <a:rPr lang="en-US" sz="2400" dirty="0" smtClean="0"/>
              <a:t>December </a:t>
            </a:r>
            <a:r>
              <a:rPr lang="en-US" sz="2400" dirty="0"/>
              <a:t>7, 1941</a:t>
            </a:r>
          </a:p>
        </p:txBody>
      </p:sp>
      <p:sp>
        <p:nvSpPr>
          <p:cNvPr id="4" name="Rectangle 3"/>
          <p:cNvSpPr/>
          <p:nvPr/>
        </p:nvSpPr>
        <p:spPr>
          <a:xfrm>
            <a:off x="152400" y="1562993"/>
            <a:ext cx="8839198" cy="523220"/>
          </a:xfrm>
          <a:prstGeom prst="rect">
            <a:avLst/>
          </a:prstGeom>
        </p:spPr>
        <p:txBody>
          <a:bodyPr wrap="square">
            <a:spAutoFit/>
          </a:bodyPr>
          <a:lstStyle/>
          <a:p>
            <a:r>
              <a:rPr lang="en-US" sz="2800" dirty="0" smtClean="0"/>
              <a:t>* </a:t>
            </a:r>
            <a:r>
              <a:rPr lang="en-US" sz="2800" b="1" dirty="0" smtClean="0">
                <a:solidFill>
                  <a:srgbClr val="FF0000"/>
                </a:solidFill>
              </a:rPr>
              <a:t>Location</a:t>
            </a:r>
            <a:r>
              <a:rPr lang="en-US" sz="2800" dirty="0" smtClean="0"/>
              <a:t>: </a:t>
            </a:r>
            <a:r>
              <a:rPr lang="en-US" sz="2400" dirty="0" smtClean="0"/>
              <a:t>Pearl </a:t>
            </a:r>
            <a:r>
              <a:rPr lang="en-US" sz="2400" dirty="0"/>
              <a:t>Harbor, Hawaii </a:t>
            </a:r>
            <a:r>
              <a:rPr lang="en-US" sz="2400" dirty="0" smtClean="0"/>
              <a:t>Territory</a:t>
            </a:r>
            <a:endParaRPr lang="en-US" sz="2400" dirty="0"/>
          </a:p>
        </p:txBody>
      </p:sp>
      <p:sp>
        <p:nvSpPr>
          <p:cNvPr id="5" name="Rectangle 4"/>
          <p:cNvSpPr/>
          <p:nvPr/>
        </p:nvSpPr>
        <p:spPr>
          <a:xfrm>
            <a:off x="152402" y="2238613"/>
            <a:ext cx="8839198" cy="1261884"/>
          </a:xfrm>
          <a:prstGeom prst="rect">
            <a:avLst/>
          </a:prstGeom>
        </p:spPr>
        <p:txBody>
          <a:bodyPr wrap="square">
            <a:spAutoFit/>
          </a:bodyPr>
          <a:lstStyle/>
          <a:p>
            <a:r>
              <a:rPr lang="en-US" sz="2800" dirty="0" smtClean="0"/>
              <a:t>* </a:t>
            </a:r>
            <a:r>
              <a:rPr lang="en-US" sz="2800" b="1" dirty="0" smtClean="0">
                <a:solidFill>
                  <a:srgbClr val="FF0000"/>
                </a:solidFill>
              </a:rPr>
              <a:t>War Results</a:t>
            </a:r>
            <a:r>
              <a:rPr lang="en-US" sz="2800" dirty="0"/>
              <a:t>: </a:t>
            </a:r>
            <a:r>
              <a:rPr lang="en-US" sz="2000" dirty="0" smtClean="0"/>
              <a:t>1.) </a:t>
            </a:r>
            <a:r>
              <a:rPr lang="en-US" sz="2400" dirty="0" smtClean="0"/>
              <a:t>Japanese </a:t>
            </a:r>
            <a:r>
              <a:rPr lang="en-US" sz="2400" dirty="0"/>
              <a:t>major </a:t>
            </a:r>
            <a:r>
              <a:rPr lang="en-US" sz="2400" dirty="0" smtClean="0"/>
              <a:t>victory  </a:t>
            </a:r>
            <a:r>
              <a:rPr lang="en-US" sz="2000" dirty="0" smtClean="0"/>
              <a:t>2.) </a:t>
            </a:r>
            <a:r>
              <a:rPr lang="en-US" sz="2400" dirty="0" smtClean="0"/>
              <a:t>U.S. Declaration of War on Japan  </a:t>
            </a:r>
            <a:r>
              <a:rPr lang="en-US" sz="2000" dirty="0" smtClean="0"/>
              <a:t>3.) </a:t>
            </a:r>
            <a:r>
              <a:rPr lang="en-US" sz="2400" dirty="0" smtClean="0"/>
              <a:t>Germany and Italy Declare War on the U.S. </a:t>
            </a:r>
            <a:r>
              <a:rPr lang="en-US" dirty="0" smtClean="0"/>
              <a:t>(</a:t>
            </a:r>
            <a:r>
              <a:rPr lang="en-US" b="1" dirty="0" smtClean="0"/>
              <a:t>Tripartite Pact</a:t>
            </a:r>
            <a:r>
              <a:rPr lang="en-US" dirty="0" smtClean="0"/>
              <a:t>) </a:t>
            </a:r>
            <a:r>
              <a:rPr lang="en-US" sz="2000" dirty="0" smtClean="0"/>
              <a:t> 4.) </a:t>
            </a:r>
            <a:r>
              <a:rPr lang="en-US" sz="2400" dirty="0" smtClean="0"/>
              <a:t>U.S. Declares War on Germany and Italy</a:t>
            </a:r>
            <a:endParaRPr lang="en-US" sz="2000" dirty="0"/>
          </a:p>
        </p:txBody>
      </p:sp>
      <p:sp>
        <p:nvSpPr>
          <p:cNvPr id="6" name="Rectangle 5"/>
          <p:cNvSpPr/>
          <p:nvPr/>
        </p:nvSpPr>
        <p:spPr>
          <a:xfrm>
            <a:off x="152402" y="3560564"/>
            <a:ext cx="8839198" cy="1631216"/>
          </a:xfrm>
          <a:prstGeom prst="rect">
            <a:avLst/>
          </a:prstGeom>
        </p:spPr>
        <p:txBody>
          <a:bodyPr wrap="square">
            <a:spAutoFit/>
          </a:bodyPr>
          <a:lstStyle/>
          <a:p>
            <a:r>
              <a:rPr lang="en-US" sz="2800" dirty="0" smtClean="0"/>
              <a:t>* </a:t>
            </a:r>
            <a:r>
              <a:rPr lang="en-US" sz="2800" b="1" dirty="0" smtClean="0">
                <a:solidFill>
                  <a:srgbClr val="FF0000"/>
                </a:solidFill>
              </a:rPr>
              <a:t>Battle Results</a:t>
            </a:r>
            <a:r>
              <a:rPr lang="en-US" sz="2800" dirty="0"/>
              <a:t>: </a:t>
            </a:r>
            <a:r>
              <a:rPr lang="en-US" sz="2000" dirty="0" smtClean="0"/>
              <a:t>1.) </a:t>
            </a:r>
            <a:r>
              <a:rPr lang="en-US" sz="2400" dirty="0" smtClean="0"/>
              <a:t>All </a:t>
            </a:r>
            <a:r>
              <a:rPr lang="en-US" sz="2400" dirty="0"/>
              <a:t>eight U.S. Navy battleships were damaged, with four being sunk  </a:t>
            </a:r>
            <a:r>
              <a:rPr lang="en-US" sz="2000" dirty="0" smtClean="0"/>
              <a:t>2</a:t>
            </a:r>
            <a:r>
              <a:rPr lang="en-US" sz="2000" dirty="0"/>
              <a:t>.) </a:t>
            </a:r>
            <a:r>
              <a:rPr lang="en-US" sz="2400" dirty="0"/>
              <a:t>T</a:t>
            </a:r>
            <a:r>
              <a:rPr lang="en-US" sz="2400" dirty="0" smtClean="0"/>
              <a:t>hree cruisers, three destroyers, an anti-aircraft ship and one minelayer ship were sank </a:t>
            </a:r>
            <a:r>
              <a:rPr lang="en-US" sz="2400" dirty="0"/>
              <a:t>or damaged </a:t>
            </a:r>
            <a:r>
              <a:rPr lang="en-US" sz="2400" dirty="0" smtClean="0"/>
              <a:t> </a:t>
            </a:r>
            <a:r>
              <a:rPr lang="en-US" sz="2000" dirty="0" smtClean="0"/>
              <a:t>3</a:t>
            </a:r>
            <a:r>
              <a:rPr lang="en-US" sz="2000" dirty="0"/>
              <a:t>.) </a:t>
            </a:r>
            <a:r>
              <a:rPr lang="en-US" sz="2400" dirty="0"/>
              <a:t>188 U.S. aircraft were </a:t>
            </a:r>
            <a:r>
              <a:rPr lang="en-US" sz="2400" dirty="0" smtClean="0"/>
              <a:t>destroyed (</a:t>
            </a:r>
            <a:r>
              <a:rPr lang="en-US" sz="2400" b="1" dirty="0" smtClean="0"/>
              <a:t>Pacific Fleet</a:t>
            </a:r>
            <a:r>
              <a:rPr lang="en-US" sz="2400" dirty="0" smtClean="0"/>
              <a:t>!) </a:t>
            </a:r>
            <a:endParaRPr lang="en-US" sz="2400" dirty="0"/>
          </a:p>
        </p:txBody>
      </p:sp>
      <p:sp>
        <p:nvSpPr>
          <p:cNvPr id="8" name="Rectangle 7"/>
          <p:cNvSpPr/>
          <p:nvPr/>
        </p:nvSpPr>
        <p:spPr>
          <a:xfrm>
            <a:off x="152402" y="5344180"/>
            <a:ext cx="8839198" cy="523220"/>
          </a:xfrm>
          <a:prstGeom prst="rect">
            <a:avLst/>
          </a:prstGeom>
        </p:spPr>
        <p:txBody>
          <a:bodyPr wrap="square">
            <a:spAutoFit/>
          </a:bodyPr>
          <a:lstStyle/>
          <a:p>
            <a:r>
              <a:rPr lang="en-US" sz="2800" dirty="0" smtClean="0"/>
              <a:t>* </a:t>
            </a:r>
            <a:r>
              <a:rPr lang="en-US" sz="2800" b="1" dirty="0" smtClean="0">
                <a:solidFill>
                  <a:srgbClr val="FF0000"/>
                </a:solidFill>
              </a:rPr>
              <a:t>Deaths/Casualties</a:t>
            </a:r>
            <a:r>
              <a:rPr lang="en-US" sz="2800" dirty="0" smtClean="0"/>
              <a:t>: </a:t>
            </a:r>
            <a:r>
              <a:rPr lang="en-US" sz="2000" dirty="0" smtClean="0"/>
              <a:t>1.) </a:t>
            </a:r>
            <a:r>
              <a:rPr lang="en-US" sz="2400" dirty="0" smtClean="0"/>
              <a:t>2,402 killed </a:t>
            </a:r>
            <a:r>
              <a:rPr lang="en-US" sz="1200" dirty="0" smtClean="0"/>
              <a:t>(65)  </a:t>
            </a:r>
            <a:r>
              <a:rPr lang="en-US" sz="2000" dirty="0" smtClean="0"/>
              <a:t>2.) </a:t>
            </a:r>
            <a:r>
              <a:rPr lang="en-US" sz="2400" dirty="0" smtClean="0"/>
              <a:t>1,282 wounded </a:t>
            </a:r>
            <a:r>
              <a:rPr lang="en-US" sz="1200" dirty="0" smtClean="0"/>
              <a:t>(1 captured)</a:t>
            </a:r>
            <a:endParaRPr lang="en-US" sz="900" dirty="0"/>
          </a:p>
        </p:txBody>
      </p:sp>
    </p:spTree>
    <p:extLst>
      <p:ext uri="{BB962C8B-B14F-4D97-AF65-F5344CB8AC3E}">
        <p14:creationId xmlns:p14="http://schemas.microsoft.com/office/powerpoint/2010/main" val="499658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517"/>
            <a:ext cx="5581650" cy="660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9615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915275" cy="639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67675" y="914400"/>
            <a:ext cx="1076325" cy="954107"/>
          </a:xfrm>
          <a:prstGeom prst="rect">
            <a:avLst/>
          </a:prstGeom>
          <a:noFill/>
        </p:spPr>
        <p:txBody>
          <a:bodyPr wrap="square" rtlCol="0">
            <a:spAutoFit/>
          </a:bodyPr>
          <a:lstStyle/>
          <a:p>
            <a:pPr algn="ctr"/>
            <a:r>
              <a:rPr lang="en-US" sz="2800" b="1" dirty="0" smtClean="0"/>
              <a:t>Ford</a:t>
            </a:r>
          </a:p>
          <a:p>
            <a:pPr algn="ctr"/>
            <a:r>
              <a:rPr lang="en-US" sz="2800" b="1" dirty="0" smtClean="0"/>
              <a:t>Island</a:t>
            </a:r>
            <a:endParaRPr lang="en-US" sz="2800" b="1" dirty="0"/>
          </a:p>
        </p:txBody>
      </p:sp>
    </p:spTree>
    <p:extLst>
      <p:ext uri="{BB962C8B-B14F-4D97-AF65-F5344CB8AC3E}">
        <p14:creationId xmlns:p14="http://schemas.microsoft.com/office/powerpoint/2010/main" val="3404549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76200"/>
            <a:ext cx="8963025" cy="610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04301" y="6248400"/>
            <a:ext cx="2563972" cy="400110"/>
          </a:xfrm>
          <a:prstGeom prst="rect">
            <a:avLst/>
          </a:prstGeom>
        </p:spPr>
        <p:txBody>
          <a:bodyPr wrap="none">
            <a:spAutoFit/>
          </a:bodyPr>
          <a:lstStyle/>
          <a:p>
            <a:r>
              <a:rPr lang="en-US" sz="2000" b="1" i="1" dirty="0" smtClean="0"/>
              <a:t>USS Arizona </a:t>
            </a:r>
            <a:r>
              <a:rPr lang="en-US" sz="2000" b="1" dirty="0" smtClean="0"/>
              <a:t>Memorial</a:t>
            </a:r>
            <a:endParaRPr lang="en-US" sz="2000" b="1" dirty="0"/>
          </a:p>
        </p:txBody>
      </p:sp>
    </p:spTree>
    <p:extLst>
      <p:ext uri="{BB962C8B-B14F-4D97-AF65-F5344CB8AC3E}">
        <p14:creationId xmlns:p14="http://schemas.microsoft.com/office/powerpoint/2010/main" val="77961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963025" cy="610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9523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169"/>
            <a:ext cx="8686800" cy="830997"/>
          </a:xfrm>
          <a:prstGeom prst="rect">
            <a:avLst/>
          </a:prstGeom>
          <a:noFill/>
        </p:spPr>
        <p:txBody>
          <a:bodyPr wrap="square" rtlCol="0">
            <a:spAutoFit/>
          </a:bodyPr>
          <a:lstStyle/>
          <a:p>
            <a:pPr algn="ctr"/>
            <a:r>
              <a:rPr lang="en-US" sz="4800" b="1" dirty="0" smtClean="0">
                <a:solidFill>
                  <a:srgbClr val="FF0000"/>
                </a:solidFill>
              </a:rPr>
              <a:t>FDR</a:t>
            </a:r>
            <a:r>
              <a:rPr lang="en-US" sz="4800" b="1" dirty="0" smtClean="0"/>
              <a:t> Responds to Pearl Harbor</a:t>
            </a:r>
            <a:endParaRPr lang="en-US" sz="4800" b="1" dirty="0"/>
          </a:p>
        </p:txBody>
      </p:sp>
      <p:sp>
        <p:nvSpPr>
          <p:cNvPr id="3" name="Rectangle 2"/>
          <p:cNvSpPr/>
          <p:nvPr/>
        </p:nvSpPr>
        <p:spPr>
          <a:xfrm>
            <a:off x="228600" y="930166"/>
            <a:ext cx="8686800" cy="4247317"/>
          </a:xfrm>
          <a:prstGeom prst="rect">
            <a:avLst/>
          </a:prstGeom>
        </p:spPr>
        <p:txBody>
          <a:bodyPr wrap="square">
            <a:spAutoFit/>
          </a:bodyPr>
          <a:lstStyle/>
          <a:p>
            <a:r>
              <a:rPr lang="en-US" dirty="0" smtClean="0"/>
              <a:t>“Yesterday</a:t>
            </a:r>
            <a:r>
              <a:rPr lang="en-US" dirty="0"/>
              <a:t>, December 7, </a:t>
            </a:r>
            <a:r>
              <a:rPr lang="en-US" dirty="0" smtClean="0"/>
              <a:t>1941 –  </a:t>
            </a:r>
            <a:r>
              <a:rPr lang="en-US" b="1" i="1" dirty="0" smtClean="0"/>
              <a:t>a </a:t>
            </a:r>
            <a:r>
              <a:rPr lang="en-US" b="1" i="1" dirty="0"/>
              <a:t>date which will live in </a:t>
            </a:r>
            <a:r>
              <a:rPr lang="en-US" b="1" i="1" dirty="0" smtClean="0"/>
              <a:t>infamy </a:t>
            </a:r>
            <a:r>
              <a:rPr lang="en-US" dirty="0" smtClean="0"/>
              <a:t>– the </a:t>
            </a:r>
            <a:r>
              <a:rPr lang="en-US" dirty="0"/>
              <a:t>United States of America was suddenly and deliberately attacked by naval and air forces of the Empire of </a:t>
            </a:r>
            <a:r>
              <a:rPr lang="en-US" dirty="0" smtClean="0"/>
              <a:t>Japan. The </a:t>
            </a:r>
            <a:r>
              <a:rPr lang="en-US" dirty="0"/>
              <a:t>United States was at peace with that nation, and, at the solicitation of Japan, was still in conversation with its government and its emperor looking toward the maintenance of peace in the Pacific. Indeed, one hour after Japanese air squadrons had commenced bombing in the American island of Oahu, the Japanese ambassador to the United States and his colleague delivered to our secretary of state a formal reply to a recent American message. While this reply stated that it seemed useless to continue the existing diplomatic negotiations, it contained no threat or hint of war or armed </a:t>
            </a:r>
            <a:r>
              <a:rPr lang="en-US" dirty="0" smtClean="0"/>
              <a:t>attack. It </a:t>
            </a:r>
            <a:r>
              <a:rPr lang="en-US" dirty="0"/>
              <a:t>will be recorded that the distance of Hawaii from Japan makes it obvious that the attack was deliberately planned many days or even weeks ago. During the intervening time the Japanese government has deliberately sought to deceive the United States by false statements and expressions of hope for continued peace</a:t>
            </a:r>
            <a:r>
              <a:rPr lang="en-US" dirty="0" smtClean="0"/>
              <a:t>. The </a:t>
            </a:r>
            <a:r>
              <a:rPr lang="en-US" dirty="0"/>
              <a:t>attack yesterday on the Hawaiian Islands has caused severe damage to American naval and military forces. I regret to tell you that very many American lives have been lost</a:t>
            </a:r>
            <a:r>
              <a:rPr lang="en-US" dirty="0" smtClean="0"/>
              <a:t>.” – </a:t>
            </a:r>
            <a:r>
              <a:rPr lang="en-US" b="1" dirty="0" smtClean="0"/>
              <a:t>FDR</a:t>
            </a:r>
            <a:r>
              <a:rPr lang="en-US" dirty="0" smtClean="0"/>
              <a:t>, Dec. 8, 1941</a:t>
            </a:r>
            <a:endParaRPr lang="en-US" sz="1600" dirty="0"/>
          </a:p>
        </p:txBody>
      </p:sp>
      <p:sp>
        <p:nvSpPr>
          <p:cNvPr id="4" name="Rectangle 3"/>
          <p:cNvSpPr/>
          <p:nvPr/>
        </p:nvSpPr>
        <p:spPr>
          <a:xfrm>
            <a:off x="231228" y="5474494"/>
            <a:ext cx="8686800" cy="1231106"/>
          </a:xfrm>
          <a:prstGeom prst="rect">
            <a:avLst/>
          </a:prstGeom>
        </p:spPr>
        <p:txBody>
          <a:bodyPr wrap="square">
            <a:spAutoFit/>
          </a:bodyPr>
          <a:lstStyle/>
          <a:p>
            <a:r>
              <a:rPr lang="en-US" sz="2000" b="1" dirty="0" smtClean="0">
                <a:solidFill>
                  <a:srgbClr val="FF0000"/>
                </a:solidFill>
              </a:rPr>
              <a:t>Did </a:t>
            </a:r>
            <a:r>
              <a:rPr lang="en-US" sz="2000" b="1" dirty="0">
                <a:solidFill>
                  <a:srgbClr val="FF0000"/>
                </a:solidFill>
              </a:rPr>
              <a:t>You </a:t>
            </a:r>
            <a:r>
              <a:rPr lang="en-US" sz="2000" b="1" dirty="0" smtClean="0">
                <a:solidFill>
                  <a:srgbClr val="FF0000"/>
                </a:solidFill>
              </a:rPr>
              <a:t>Know?</a:t>
            </a:r>
            <a:r>
              <a:rPr lang="en-US" sz="2000" b="1" dirty="0" smtClean="0"/>
              <a:t> </a:t>
            </a:r>
            <a:r>
              <a:rPr lang="en-US" dirty="0" smtClean="0"/>
              <a:t>The </a:t>
            </a:r>
            <a:r>
              <a:rPr lang="en-US" dirty="0"/>
              <a:t>single vote against Congress's declaration of war </a:t>
            </a:r>
            <a:r>
              <a:rPr lang="en-US" dirty="0" smtClean="0"/>
              <a:t>came </a:t>
            </a:r>
            <a:r>
              <a:rPr lang="en-US" dirty="0"/>
              <a:t>from </a:t>
            </a:r>
            <a:r>
              <a:rPr lang="en-US" dirty="0" smtClean="0"/>
              <a:t>Rep. </a:t>
            </a:r>
            <a:r>
              <a:rPr lang="en-US" b="1" dirty="0" smtClean="0"/>
              <a:t>Jeannette </a:t>
            </a:r>
            <a:r>
              <a:rPr lang="en-US" b="1" dirty="0"/>
              <a:t>Rankin </a:t>
            </a:r>
            <a:r>
              <a:rPr lang="en-US" dirty="0"/>
              <a:t>of Montana. Rankin was a pacifist who had also voted against the American entrance into World War I. </a:t>
            </a:r>
            <a:r>
              <a:rPr lang="en-US" dirty="0" smtClean="0"/>
              <a:t>“As </a:t>
            </a:r>
            <a:r>
              <a:rPr lang="en-US" dirty="0"/>
              <a:t>a woman</a:t>
            </a:r>
            <a:r>
              <a:rPr lang="en-US" dirty="0" smtClean="0"/>
              <a:t>,” </a:t>
            </a:r>
            <a:r>
              <a:rPr lang="en-US" dirty="0"/>
              <a:t>she said, </a:t>
            </a:r>
            <a:r>
              <a:rPr lang="en-US" dirty="0" smtClean="0"/>
              <a:t>“I </a:t>
            </a:r>
            <a:r>
              <a:rPr lang="en-US" dirty="0"/>
              <a:t>can’t go to war, and I refuse to send anyone else</a:t>
            </a:r>
            <a:r>
              <a:rPr lang="en-US" dirty="0" smtClean="0"/>
              <a:t>.”</a:t>
            </a:r>
            <a:endParaRPr lang="en-US" dirty="0"/>
          </a:p>
        </p:txBody>
      </p:sp>
    </p:spTree>
    <p:extLst>
      <p:ext uri="{BB962C8B-B14F-4D97-AF65-F5344CB8AC3E}">
        <p14:creationId xmlns:p14="http://schemas.microsoft.com/office/powerpoint/2010/main" val="41702183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
            <a:ext cx="8915400" cy="633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7992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493"/>
            <a:ext cx="8872067" cy="618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1" y="6248400"/>
            <a:ext cx="8872066" cy="461665"/>
          </a:xfrm>
          <a:prstGeom prst="rect">
            <a:avLst/>
          </a:prstGeom>
          <a:noFill/>
        </p:spPr>
        <p:txBody>
          <a:bodyPr wrap="square" rtlCol="0">
            <a:spAutoFit/>
          </a:bodyPr>
          <a:lstStyle/>
          <a:p>
            <a:pPr algn="ctr"/>
            <a:r>
              <a:rPr lang="en-US" sz="2400" b="1" dirty="0" smtClean="0">
                <a:solidFill>
                  <a:srgbClr val="FF0000"/>
                </a:solidFill>
              </a:rPr>
              <a:t>* What point is the illustrator trying to make? </a:t>
            </a:r>
            <a:endParaRPr lang="en-US" sz="2400" b="1" dirty="0">
              <a:solidFill>
                <a:srgbClr val="FF0000"/>
              </a:solidFill>
            </a:endParaRPr>
          </a:p>
        </p:txBody>
      </p:sp>
    </p:spTree>
    <p:extLst>
      <p:ext uri="{BB962C8B-B14F-4D97-AF65-F5344CB8AC3E}">
        <p14:creationId xmlns:p14="http://schemas.microsoft.com/office/powerpoint/2010/main" val="2468290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15400" cy="830997"/>
          </a:xfrm>
          <a:prstGeom prst="rect">
            <a:avLst/>
          </a:prstGeom>
          <a:noFill/>
        </p:spPr>
        <p:txBody>
          <a:bodyPr wrap="square" rtlCol="0">
            <a:spAutoFit/>
          </a:bodyPr>
          <a:lstStyle/>
          <a:p>
            <a:pPr algn="ctr"/>
            <a:r>
              <a:rPr lang="en-US" sz="4800" b="1" dirty="0" smtClean="0"/>
              <a:t>Results for American Government</a:t>
            </a:r>
            <a:endParaRPr lang="en-US" sz="4800" b="1" dirty="0"/>
          </a:p>
        </p:txBody>
      </p:sp>
      <p:sp>
        <p:nvSpPr>
          <p:cNvPr id="3" name="Rectangle 2"/>
          <p:cNvSpPr/>
          <p:nvPr/>
        </p:nvSpPr>
        <p:spPr>
          <a:xfrm>
            <a:off x="152400" y="983397"/>
            <a:ext cx="8915399" cy="461665"/>
          </a:xfrm>
          <a:prstGeom prst="rect">
            <a:avLst/>
          </a:prstGeom>
        </p:spPr>
        <p:txBody>
          <a:bodyPr wrap="square">
            <a:spAutoFit/>
          </a:bodyPr>
          <a:lstStyle/>
          <a:p>
            <a:r>
              <a:rPr lang="en-US" sz="2400" dirty="0" smtClean="0"/>
              <a:t>* Domestic </a:t>
            </a:r>
            <a:r>
              <a:rPr lang="en-US" sz="2400" dirty="0"/>
              <a:t>support for </a:t>
            </a:r>
            <a:r>
              <a:rPr lang="en-US" sz="2400" b="1" dirty="0" smtClean="0">
                <a:solidFill>
                  <a:srgbClr val="FF0000"/>
                </a:solidFill>
              </a:rPr>
              <a:t>non-</a:t>
            </a:r>
            <a:r>
              <a:rPr lang="en-US" sz="2400" b="1" dirty="0" smtClean="0">
                <a:solidFill>
                  <a:srgbClr val="FF0000"/>
                </a:solidFill>
              </a:rPr>
              <a:t>interventionism (isolation) </a:t>
            </a:r>
            <a:r>
              <a:rPr lang="en-US" sz="2400" b="1" dirty="0" smtClean="0">
                <a:solidFill>
                  <a:srgbClr val="FF0000"/>
                </a:solidFill>
              </a:rPr>
              <a:t>disappeared</a:t>
            </a:r>
            <a:r>
              <a:rPr lang="en-US" sz="2400" dirty="0" smtClean="0"/>
              <a:t>!</a:t>
            </a:r>
            <a:endParaRPr lang="en-US" sz="2400" dirty="0"/>
          </a:p>
        </p:txBody>
      </p:sp>
      <p:sp>
        <p:nvSpPr>
          <p:cNvPr id="4" name="Rectangle 3"/>
          <p:cNvSpPr/>
          <p:nvPr/>
        </p:nvSpPr>
        <p:spPr>
          <a:xfrm>
            <a:off x="152401" y="1607403"/>
            <a:ext cx="4648199" cy="830997"/>
          </a:xfrm>
          <a:prstGeom prst="rect">
            <a:avLst/>
          </a:prstGeom>
        </p:spPr>
        <p:txBody>
          <a:bodyPr wrap="square">
            <a:spAutoFit/>
          </a:bodyPr>
          <a:lstStyle/>
          <a:p>
            <a:r>
              <a:rPr lang="en-US" sz="2400" dirty="0" smtClean="0"/>
              <a:t>* Underground </a:t>
            </a:r>
            <a:r>
              <a:rPr lang="en-US" sz="2400" dirty="0"/>
              <a:t>support of </a:t>
            </a:r>
            <a:r>
              <a:rPr lang="en-US" sz="2400" dirty="0" smtClean="0"/>
              <a:t>Britain </a:t>
            </a:r>
            <a:r>
              <a:rPr lang="en-US" sz="2400" dirty="0"/>
              <a:t>was replaced by </a:t>
            </a:r>
            <a:r>
              <a:rPr lang="en-US" sz="2400" dirty="0" smtClean="0"/>
              <a:t>an </a:t>
            </a:r>
            <a:r>
              <a:rPr lang="en-US" sz="2400" b="1" dirty="0" smtClean="0">
                <a:solidFill>
                  <a:srgbClr val="FF0000"/>
                </a:solidFill>
              </a:rPr>
              <a:t>active alliance</a:t>
            </a:r>
            <a:r>
              <a:rPr lang="en-US" sz="2400" dirty="0" smtClean="0"/>
              <a:t>! </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77356"/>
            <a:ext cx="3962400" cy="497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89861"/>
            <a:ext cx="4648199" cy="325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7161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830997"/>
          </a:xfrm>
          <a:prstGeom prst="rect">
            <a:avLst/>
          </a:prstGeom>
          <a:noFill/>
        </p:spPr>
        <p:txBody>
          <a:bodyPr wrap="square" rtlCol="0">
            <a:spAutoFit/>
          </a:bodyPr>
          <a:lstStyle/>
          <a:p>
            <a:pPr algn="ctr"/>
            <a:r>
              <a:rPr lang="en-US" sz="4800" b="1" dirty="0" smtClean="0">
                <a:solidFill>
                  <a:srgbClr val="FF0000"/>
                </a:solidFill>
              </a:rPr>
              <a:t>Background</a:t>
            </a:r>
            <a:r>
              <a:rPr lang="en-US" sz="4800" b="1" dirty="0" smtClean="0"/>
              <a:t> to the Attack…</a:t>
            </a:r>
            <a:endParaRPr lang="en-US" sz="48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06" y="942975"/>
            <a:ext cx="4179594" cy="520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0006" y="5334000"/>
            <a:ext cx="4179594" cy="707886"/>
          </a:xfrm>
          <a:prstGeom prst="rect">
            <a:avLst/>
          </a:prstGeom>
          <a:noFill/>
        </p:spPr>
        <p:txBody>
          <a:bodyPr wrap="square" rtlCol="0">
            <a:spAutoFit/>
          </a:bodyPr>
          <a:lstStyle/>
          <a:p>
            <a:pPr algn="ctr"/>
            <a:r>
              <a:rPr lang="en-US" sz="2000" b="1" dirty="0" smtClean="0"/>
              <a:t>* As an </a:t>
            </a:r>
            <a:r>
              <a:rPr lang="en-US" sz="2000" b="1" dirty="0" smtClean="0">
                <a:solidFill>
                  <a:srgbClr val="FF0000"/>
                </a:solidFill>
              </a:rPr>
              <a:t>ISLAND NATION </a:t>
            </a:r>
            <a:r>
              <a:rPr lang="en-US" sz="2000" b="1" dirty="0" smtClean="0"/>
              <a:t>– what problems does Japan encounter? </a:t>
            </a:r>
            <a:endParaRPr lang="en-US" sz="2000" b="1" dirty="0"/>
          </a:p>
        </p:txBody>
      </p:sp>
      <p:sp>
        <p:nvSpPr>
          <p:cNvPr id="8" name="TextBox 7"/>
          <p:cNvSpPr txBox="1"/>
          <p:nvPr/>
        </p:nvSpPr>
        <p:spPr>
          <a:xfrm>
            <a:off x="4572000" y="1514832"/>
            <a:ext cx="4412672" cy="707886"/>
          </a:xfrm>
          <a:prstGeom prst="rect">
            <a:avLst/>
          </a:prstGeom>
          <a:noFill/>
        </p:spPr>
        <p:txBody>
          <a:bodyPr wrap="square" rtlCol="0">
            <a:spAutoFit/>
          </a:bodyPr>
          <a:lstStyle/>
          <a:p>
            <a:r>
              <a:rPr lang="en-US" sz="2000" dirty="0" smtClean="0"/>
              <a:t>* How did the Japanese feel about </a:t>
            </a:r>
            <a:r>
              <a:rPr lang="en-US" sz="2000" b="1" dirty="0" smtClean="0"/>
              <a:t>Western nations</a:t>
            </a:r>
            <a:r>
              <a:rPr lang="en-US" sz="2000" dirty="0" smtClean="0"/>
              <a:t>? </a:t>
            </a:r>
            <a:endParaRPr lang="en-US" sz="2000" dirty="0"/>
          </a:p>
        </p:txBody>
      </p:sp>
      <p:sp>
        <p:nvSpPr>
          <p:cNvPr id="10" name="TextBox 9"/>
          <p:cNvSpPr txBox="1"/>
          <p:nvPr/>
        </p:nvSpPr>
        <p:spPr>
          <a:xfrm>
            <a:off x="4572000" y="4016514"/>
            <a:ext cx="4412672" cy="707886"/>
          </a:xfrm>
          <a:prstGeom prst="rect">
            <a:avLst/>
          </a:prstGeom>
          <a:noFill/>
        </p:spPr>
        <p:txBody>
          <a:bodyPr wrap="square" rtlCol="0">
            <a:spAutoFit/>
          </a:bodyPr>
          <a:lstStyle/>
          <a:p>
            <a:r>
              <a:rPr lang="en-US" sz="2000" dirty="0" smtClean="0"/>
              <a:t>* What </a:t>
            </a:r>
            <a:r>
              <a:rPr lang="en-US" sz="2000" b="1" dirty="0" smtClean="0"/>
              <a:t>problems</a:t>
            </a:r>
            <a:r>
              <a:rPr lang="en-US" sz="2000" dirty="0" smtClean="0"/>
              <a:t> does Japan encounter in the </a:t>
            </a:r>
            <a:r>
              <a:rPr lang="en-US" sz="2000" b="1" dirty="0" smtClean="0"/>
              <a:t>1920s</a:t>
            </a:r>
            <a:r>
              <a:rPr lang="en-US" sz="2000" dirty="0" smtClean="0"/>
              <a:t> and </a:t>
            </a:r>
            <a:r>
              <a:rPr lang="en-US" sz="2000" b="1" dirty="0" smtClean="0"/>
              <a:t>30s</a:t>
            </a:r>
            <a:r>
              <a:rPr lang="en-US" sz="2000" dirty="0" smtClean="0"/>
              <a:t>? </a:t>
            </a:r>
            <a:endParaRPr lang="en-US" sz="2000" dirty="0"/>
          </a:p>
        </p:txBody>
      </p:sp>
    </p:spTree>
    <p:extLst>
      <p:ext uri="{BB962C8B-B14F-4D97-AF65-F5344CB8AC3E}">
        <p14:creationId xmlns:p14="http://schemas.microsoft.com/office/powerpoint/2010/main" val="112125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394936"/>
            <a:ext cx="8915400" cy="738664"/>
          </a:xfrm>
          <a:prstGeom prst="rect">
            <a:avLst/>
          </a:prstGeom>
        </p:spPr>
        <p:txBody>
          <a:bodyPr wrap="square">
            <a:spAutoFit/>
          </a:bodyPr>
          <a:lstStyle/>
          <a:p>
            <a:r>
              <a:rPr lang="en-US" sz="2400" dirty="0" smtClean="0"/>
              <a:t>1.)  1933</a:t>
            </a:r>
            <a:r>
              <a:rPr lang="en-US" sz="2400" dirty="0"/>
              <a:t>, Japan withdrew from the </a:t>
            </a:r>
            <a:r>
              <a:rPr lang="en-US" sz="2400" b="1" dirty="0">
                <a:solidFill>
                  <a:srgbClr val="FF0000"/>
                </a:solidFill>
              </a:rPr>
              <a:t>League of </a:t>
            </a:r>
            <a:r>
              <a:rPr lang="en-US" sz="2400" b="1" dirty="0" smtClean="0">
                <a:solidFill>
                  <a:srgbClr val="FF0000"/>
                </a:solidFill>
              </a:rPr>
              <a:t>Nations </a:t>
            </a:r>
            <a:r>
              <a:rPr lang="en-US" dirty="0" smtClean="0"/>
              <a:t>(after criticism for </a:t>
            </a:r>
            <a:r>
              <a:rPr lang="en-US" b="1" dirty="0" smtClean="0"/>
              <a:t>Manchurian Incident</a:t>
            </a:r>
            <a:r>
              <a:rPr lang="en-US" dirty="0" smtClean="0"/>
              <a:t>, 1931) </a:t>
            </a:r>
            <a:endParaRPr lang="en-US" dirty="0"/>
          </a:p>
        </p:txBody>
      </p:sp>
      <p:sp>
        <p:nvSpPr>
          <p:cNvPr id="4" name="Rectangle 3"/>
          <p:cNvSpPr/>
          <p:nvPr/>
        </p:nvSpPr>
        <p:spPr>
          <a:xfrm>
            <a:off x="152400" y="2385536"/>
            <a:ext cx="8915400" cy="738664"/>
          </a:xfrm>
          <a:prstGeom prst="rect">
            <a:avLst/>
          </a:prstGeom>
        </p:spPr>
        <p:txBody>
          <a:bodyPr wrap="square">
            <a:spAutoFit/>
          </a:bodyPr>
          <a:lstStyle/>
          <a:p>
            <a:r>
              <a:rPr lang="en-US" sz="2400" dirty="0" smtClean="0"/>
              <a:t>2.)  1937</a:t>
            </a:r>
            <a:r>
              <a:rPr lang="en-US" sz="2400" dirty="0"/>
              <a:t>, the second </a:t>
            </a:r>
            <a:r>
              <a:rPr lang="en-US" sz="2400" b="1" dirty="0">
                <a:solidFill>
                  <a:srgbClr val="FF0000"/>
                </a:solidFill>
              </a:rPr>
              <a:t>Sino-Japanese War </a:t>
            </a:r>
            <a:r>
              <a:rPr lang="en-US" sz="2400" dirty="0"/>
              <a:t>broke </a:t>
            </a:r>
            <a:r>
              <a:rPr lang="en-US" sz="2400" dirty="0" smtClean="0"/>
              <a:t>out</a:t>
            </a:r>
            <a:r>
              <a:rPr lang="en-US" dirty="0" smtClean="0"/>
              <a:t> (and Japan essentially controlled east coast of China until 1945)</a:t>
            </a:r>
            <a:endParaRPr lang="en-US" dirty="0"/>
          </a:p>
        </p:txBody>
      </p:sp>
      <p:sp>
        <p:nvSpPr>
          <p:cNvPr id="7" name="TextBox 6"/>
          <p:cNvSpPr txBox="1"/>
          <p:nvPr/>
        </p:nvSpPr>
        <p:spPr>
          <a:xfrm>
            <a:off x="152400" y="76200"/>
            <a:ext cx="8839200" cy="1323439"/>
          </a:xfrm>
          <a:prstGeom prst="rect">
            <a:avLst/>
          </a:prstGeom>
          <a:noFill/>
        </p:spPr>
        <p:txBody>
          <a:bodyPr wrap="square" rtlCol="0">
            <a:spAutoFit/>
          </a:bodyPr>
          <a:lstStyle/>
          <a:p>
            <a:pPr algn="ctr"/>
            <a:r>
              <a:rPr lang="en-US" sz="4000" b="1" dirty="0" smtClean="0">
                <a:solidFill>
                  <a:srgbClr val="FF0000"/>
                </a:solidFill>
              </a:rPr>
              <a:t>Japanese Aggression </a:t>
            </a:r>
            <a:r>
              <a:rPr lang="en-US" sz="4000" b="1" dirty="0" smtClean="0"/>
              <a:t>Prior to </a:t>
            </a:r>
          </a:p>
          <a:p>
            <a:pPr algn="ctr"/>
            <a:r>
              <a:rPr lang="en-US" sz="4000" b="1" dirty="0" smtClean="0"/>
              <a:t>Attack on Pearl Harbor</a:t>
            </a:r>
            <a:endParaRPr lang="en-US" sz="4000" b="1" dirty="0"/>
          </a:p>
        </p:txBody>
      </p:sp>
      <p:sp>
        <p:nvSpPr>
          <p:cNvPr id="8" name="TextBox 7"/>
          <p:cNvSpPr txBox="1"/>
          <p:nvPr/>
        </p:nvSpPr>
        <p:spPr>
          <a:xfrm>
            <a:off x="152400" y="3415605"/>
            <a:ext cx="8839200" cy="1692771"/>
          </a:xfrm>
          <a:prstGeom prst="rect">
            <a:avLst/>
          </a:prstGeom>
          <a:noFill/>
        </p:spPr>
        <p:txBody>
          <a:bodyPr wrap="square" rtlCol="0">
            <a:spAutoFit/>
          </a:bodyPr>
          <a:lstStyle/>
          <a:p>
            <a:r>
              <a:rPr lang="en-US" sz="2400" dirty="0" smtClean="0"/>
              <a:t>3.)  </a:t>
            </a:r>
            <a:r>
              <a:rPr lang="en-US" sz="2800" b="1" dirty="0" smtClean="0"/>
              <a:t>France Falls </a:t>
            </a:r>
            <a:r>
              <a:rPr lang="en-US" sz="2000" dirty="0" smtClean="0"/>
              <a:t>(June 1940), * </a:t>
            </a:r>
            <a:r>
              <a:rPr lang="en-US" sz="2800" b="1" dirty="0" smtClean="0"/>
              <a:t>Battle of Britain Ends </a:t>
            </a:r>
            <a:r>
              <a:rPr lang="en-US" sz="2000" b="1" dirty="0" smtClean="0"/>
              <a:t>* </a:t>
            </a:r>
            <a:r>
              <a:rPr lang="en-US" sz="2000" dirty="0" smtClean="0"/>
              <a:t>(Oct. 1940), </a:t>
            </a:r>
            <a:r>
              <a:rPr lang="en-US" sz="2800" b="1" dirty="0" smtClean="0"/>
              <a:t>Japan Occupies French Indochina </a:t>
            </a:r>
            <a:r>
              <a:rPr lang="en-US" sz="2000" dirty="0" smtClean="0"/>
              <a:t>(Sept. 1940), </a:t>
            </a:r>
            <a:r>
              <a:rPr lang="en-US" sz="2800" dirty="0" smtClean="0"/>
              <a:t>G.B. and U.S. react with an </a:t>
            </a:r>
            <a:r>
              <a:rPr lang="en-US" sz="2800" b="1" dirty="0" smtClean="0"/>
              <a:t>embargo on “</a:t>
            </a:r>
            <a:r>
              <a:rPr lang="en-US" sz="2800" b="1" dirty="0" smtClean="0">
                <a:solidFill>
                  <a:srgbClr val="FF0000"/>
                </a:solidFill>
              </a:rPr>
              <a:t>strategic materials</a:t>
            </a:r>
            <a:r>
              <a:rPr lang="en-US" sz="2800" b="1" dirty="0" smtClean="0"/>
              <a:t>” </a:t>
            </a:r>
            <a:r>
              <a:rPr lang="en-US" sz="2800" dirty="0" smtClean="0"/>
              <a:t>of Japan! </a:t>
            </a:r>
            <a:r>
              <a:rPr lang="en-US" sz="2000" dirty="0" smtClean="0"/>
              <a:t>(airplane fuel, scrap metal, oil, steel, etc.)   </a:t>
            </a:r>
            <a:endParaRPr lang="en-US" sz="2000" dirty="0"/>
          </a:p>
        </p:txBody>
      </p:sp>
    </p:spTree>
    <p:extLst>
      <p:ext uri="{BB962C8B-B14F-4D97-AF65-F5344CB8AC3E}">
        <p14:creationId xmlns:p14="http://schemas.microsoft.com/office/powerpoint/2010/main" val="59162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1323439"/>
          </a:xfrm>
          <a:prstGeom prst="rect">
            <a:avLst/>
          </a:prstGeom>
          <a:noFill/>
        </p:spPr>
        <p:txBody>
          <a:bodyPr wrap="square" rtlCol="0">
            <a:spAutoFit/>
          </a:bodyPr>
          <a:lstStyle/>
          <a:p>
            <a:pPr algn="ctr"/>
            <a:r>
              <a:rPr lang="en-US" sz="4000" b="1" dirty="0" smtClean="0">
                <a:solidFill>
                  <a:srgbClr val="FF0000"/>
                </a:solidFill>
              </a:rPr>
              <a:t>Japanese Aggression </a:t>
            </a:r>
            <a:r>
              <a:rPr lang="en-US" sz="4000" b="1" dirty="0" smtClean="0"/>
              <a:t>Prior to </a:t>
            </a:r>
          </a:p>
          <a:p>
            <a:pPr algn="ctr"/>
            <a:r>
              <a:rPr lang="en-US" sz="4000" b="1" dirty="0" smtClean="0"/>
              <a:t>Attack on Pearl Harbor</a:t>
            </a:r>
            <a:endParaRPr lang="en-US" sz="4000" b="1" dirty="0"/>
          </a:p>
        </p:txBody>
      </p:sp>
      <p:sp>
        <p:nvSpPr>
          <p:cNvPr id="3" name="Rectangle 2"/>
          <p:cNvSpPr/>
          <p:nvPr/>
        </p:nvSpPr>
        <p:spPr>
          <a:xfrm>
            <a:off x="152400" y="1399639"/>
            <a:ext cx="8915400" cy="830997"/>
          </a:xfrm>
          <a:prstGeom prst="rect">
            <a:avLst/>
          </a:prstGeom>
        </p:spPr>
        <p:txBody>
          <a:bodyPr wrap="square">
            <a:spAutoFit/>
          </a:bodyPr>
          <a:lstStyle/>
          <a:p>
            <a:r>
              <a:rPr lang="en-US" sz="2400" dirty="0" smtClean="0"/>
              <a:t>*** September 1940</a:t>
            </a:r>
            <a:r>
              <a:rPr lang="en-US" sz="2400" dirty="0"/>
              <a:t>, Japan occupied </a:t>
            </a:r>
            <a:r>
              <a:rPr lang="en-US" sz="2400" b="1" dirty="0"/>
              <a:t>French </a:t>
            </a:r>
            <a:r>
              <a:rPr lang="en-US" sz="2400" b="1" dirty="0" smtClean="0"/>
              <a:t>Indochina – </a:t>
            </a:r>
            <a:r>
              <a:rPr lang="en-US" sz="2400" b="1" dirty="0" smtClean="0">
                <a:solidFill>
                  <a:srgbClr val="FF0000"/>
                </a:solidFill>
              </a:rPr>
              <a:t>Vietnam</a:t>
            </a:r>
            <a:r>
              <a:rPr lang="en-US" sz="2400" b="1" dirty="0" smtClean="0"/>
              <a:t> </a:t>
            </a:r>
            <a:r>
              <a:rPr lang="en-US" dirty="0" smtClean="0"/>
              <a:t>(agreement </a:t>
            </a:r>
            <a:r>
              <a:rPr lang="en-US" dirty="0"/>
              <a:t>with the </a:t>
            </a:r>
            <a:r>
              <a:rPr lang="en-US" b="1" dirty="0"/>
              <a:t>French Vichy </a:t>
            </a:r>
            <a:r>
              <a:rPr lang="en-US" dirty="0" smtClean="0"/>
              <a:t>government – </a:t>
            </a:r>
            <a:r>
              <a:rPr lang="en-US" b="1" dirty="0" smtClean="0"/>
              <a:t>Tripartite Pact </a:t>
            </a:r>
            <a:r>
              <a:rPr lang="en-US" dirty="0" smtClean="0"/>
              <a:t>signed!) </a:t>
            </a:r>
            <a:r>
              <a:rPr lang="en-US" sz="2400" dirty="0" smtClean="0"/>
              <a:t>***</a:t>
            </a:r>
            <a:endParaRPr lang="en-US" sz="2400" dirty="0"/>
          </a:p>
        </p:txBody>
      </p:sp>
      <p:sp>
        <p:nvSpPr>
          <p:cNvPr id="4" name="TextBox 3"/>
          <p:cNvSpPr txBox="1"/>
          <p:nvPr/>
        </p:nvSpPr>
        <p:spPr>
          <a:xfrm>
            <a:off x="152400" y="2427982"/>
            <a:ext cx="8839200" cy="1077218"/>
          </a:xfrm>
          <a:prstGeom prst="rect">
            <a:avLst/>
          </a:prstGeom>
          <a:noFill/>
        </p:spPr>
        <p:txBody>
          <a:bodyPr wrap="square" rtlCol="0">
            <a:spAutoFit/>
          </a:bodyPr>
          <a:lstStyle/>
          <a:p>
            <a:pPr algn="ctr"/>
            <a:r>
              <a:rPr lang="en-US" sz="3200" b="1" dirty="0" smtClean="0"/>
              <a:t>*Why didn’t </a:t>
            </a:r>
            <a:r>
              <a:rPr lang="en-US" sz="3200" b="1" dirty="0" smtClean="0">
                <a:solidFill>
                  <a:srgbClr val="FF0000"/>
                </a:solidFill>
              </a:rPr>
              <a:t>Great Britain </a:t>
            </a:r>
            <a:r>
              <a:rPr lang="en-US" sz="3200" b="1" dirty="0" smtClean="0"/>
              <a:t>enjoy Japan’s </a:t>
            </a:r>
          </a:p>
          <a:p>
            <a:pPr algn="ctr"/>
            <a:r>
              <a:rPr lang="en-US" sz="3200" b="1" dirty="0" smtClean="0"/>
              <a:t>presence in </a:t>
            </a:r>
            <a:r>
              <a:rPr lang="en-US" sz="3200" b="1" dirty="0" smtClean="0">
                <a:solidFill>
                  <a:srgbClr val="FF0000"/>
                </a:solidFill>
              </a:rPr>
              <a:t>French Indochina</a:t>
            </a:r>
            <a:r>
              <a:rPr lang="en-US" sz="3200" b="1" dirty="0" smtClean="0"/>
              <a:t>? *</a:t>
            </a:r>
            <a:endParaRPr lang="en-US" sz="3200" b="1" dirty="0"/>
          </a:p>
        </p:txBody>
      </p:sp>
      <p:sp>
        <p:nvSpPr>
          <p:cNvPr id="5" name="TextBox 4"/>
          <p:cNvSpPr txBox="1"/>
          <p:nvPr/>
        </p:nvSpPr>
        <p:spPr>
          <a:xfrm>
            <a:off x="152400" y="3505200"/>
            <a:ext cx="8839200" cy="400110"/>
          </a:xfrm>
          <a:prstGeom prst="rect">
            <a:avLst/>
          </a:prstGeom>
          <a:noFill/>
        </p:spPr>
        <p:txBody>
          <a:bodyPr wrap="square" rtlCol="0">
            <a:spAutoFit/>
          </a:bodyPr>
          <a:lstStyle/>
          <a:p>
            <a:pPr algn="ctr"/>
            <a:r>
              <a:rPr lang="en-US" sz="2000" dirty="0" smtClean="0"/>
              <a:t>Japan proved to be a direct threat to British colonies in S.E. Asia! </a:t>
            </a:r>
            <a:r>
              <a:rPr lang="en-US" dirty="0" smtClean="0"/>
              <a:t>(Malaya) </a:t>
            </a:r>
            <a:endParaRPr lang="en-US" dirty="0"/>
          </a:p>
        </p:txBody>
      </p:sp>
      <p:sp>
        <p:nvSpPr>
          <p:cNvPr id="6" name="TextBox 5"/>
          <p:cNvSpPr txBox="1"/>
          <p:nvPr/>
        </p:nvSpPr>
        <p:spPr>
          <a:xfrm>
            <a:off x="152400" y="4154269"/>
            <a:ext cx="8839200" cy="1138773"/>
          </a:xfrm>
          <a:prstGeom prst="rect">
            <a:avLst/>
          </a:prstGeom>
          <a:noFill/>
        </p:spPr>
        <p:txBody>
          <a:bodyPr wrap="square" rtlCol="0">
            <a:spAutoFit/>
          </a:bodyPr>
          <a:lstStyle/>
          <a:p>
            <a:r>
              <a:rPr lang="en-US" sz="2400" dirty="0" smtClean="0"/>
              <a:t>* As a result of Japanese aggression, FDR sends “</a:t>
            </a:r>
            <a:r>
              <a:rPr lang="en-US" sz="2400" b="1" dirty="0" smtClean="0">
                <a:solidFill>
                  <a:srgbClr val="FF0000"/>
                </a:solidFill>
              </a:rPr>
              <a:t>lend-lease</a:t>
            </a:r>
            <a:r>
              <a:rPr lang="en-US" sz="2400" dirty="0" smtClean="0"/>
              <a:t>” supplies to China – who does that tick off even more??? </a:t>
            </a:r>
            <a:r>
              <a:rPr lang="en-US" dirty="0" smtClean="0"/>
              <a:t>(he also freezes Japanese assets in the U.S. and send </a:t>
            </a:r>
            <a:r>
              <a:rPr lang="en-US" b="1" dirty="0" smtClean="0">
                <a:solidFill>
                  <a:srgbClr val="FF0000"/>
                </a:solidFill>
              </a:rPr>
              <a:t>Douglas MacArthur </a:t>
            </a:r>
            <a:r>
              <a:rPr lang="en-US" dirty="0" smtClean="0"/>
              <a:t>to the Philippines to prepare a Pacific Fleet) </a:t>
            </a:r>
            <a:endParaRPr lang="en-US" dirty="0"/>
          </a:p>
        </p:txBody>
      </p:sp>
    </p:spTree>
    <p:extLst>
      <p:ext uri="{BB962C8B-B14F-4D97-AF65-F5344CB8AC3E}">
        <p14:creationId xmlns:p14="http://schemas.microsoft.com/office/powerpoint/2010/main" val="160337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2661"/>
            <a:ext cx="3757539" cy="50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599"/>
            <a:ext cx="3962400" cy="506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9" y="5435025"/>
            <a:ext cx="8839199" cy="646331"/>
          </a:xfrm>
          <a:prstGeom prst="rect">
            <a:avLst/>
          </a:prstGeom>
          <a:noFill/>
        </p:spPr>
        <p:txBody>
          <a:bodyPr wrap="square" rtlCol="0">
            <a:spAutoFit/>
          </a:bodyPr>
          <a:lstStyle/>
          <a:p>
            <a:pPr algn="ctr"/>
            <a:r>
              <a:rPr lang="en-US" sz="3600" b="1" dirty="0" smtClean="0">
                <a:solidFill>
                  <a:srgbClr val="FF0000"/>
                </a:solidFill>
              </a:rPr>
              <a:t>Hideki Tojo</a:t>
            </a:r>
            <a:r>
              <a:rPr lang="en-US" sz="3200" b="1" dirty="0" smtClean="0"/>
              <a:t>: </a:t>
            </a:r>
            <a:r>
              <a:rPr lang="en-US" sz="2400" b="1" dirty="0" smtClean="0"/>
              <a:t>Prime Minister of Japan </a:t>
            </a:r>
            <a:r>
              <a:rPr lang="en-US" sz="1600" dirty="0" smtClean="0"/>
              <a:t>(Former Minister of War) </a:t>
            </a:r>
            <a:endParaRPr lang="en-US" sz="1600" dirty="0"/>
          </a:p>
        </p:txBody>
      </p:sp>
      <p:sp>
        <p:nvSpPr>
          <p:cNvPr id="3" name="Rectangle 2"/>
          <p:cNvSpPr/>
          <p:nvPr/>
        </p:nvSpPr>
        <p:spPr>
          <a:xfrm>
            <a:off x="2356840" y="6081356"/>
            <a:ext cx="4511300" cy="400110"/>
          </a:xfrm>
          <a:prstGeom prst="rect">
            <a:avLst/>
          </a:prstGeom>
        </p:spPr>
        <p:txBody>
          <a:bodyPr wrap="none">
            <a:spAutoFit/>
          </a:bodyPr>
          <a:lstStyle/>
          <a:p>
            <a:r>
              <a:rPr lang="en-US" sz="2000" dirty="0"/>
              <a:t>"</a:t>
            </a:r>
            <a:r>
              <a:rPr lang="en-US" sz="2000" b="1" dirty="0"/>
              <a:t>Greater East Asia Co-Prosperity Sphere</a:t>
            </a:r>
            <a:r>
              <a:rPr lang="en-US" sz="2000" dirty="0" smtClean="0"/>
              <a:t>"</a:t>
            </a:r>
            <a:endParaRPr lang="en-US" sz="2000" dirty="0"/>
          </a:p>
        </p:txBody>
      </p:sp>
    </p:spTree>
    <p:extLst>
      <p:ext uri="{BB962C8B-B14F-4D97-AF65-F5344CB8AC3E}">
        <p14:creationId xmlns:p14="http://schemas.microsoft.com/office/powerpoint/2010/main" val="1893237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199"/>
            <a:ext cx="8839200" cy="1754326"/>
          </a:xfrm>
          <a:prstGeom prst="rect">
            <a:avLst/>
          </a:prstGeom>
          <a:noFill/>
        </p:spPr>
        <p:txBody>
          <a:bodyPr wrap="square" rtlCol="0">
            <a:spAutoFit/>
          </a:bodyPr>
          <a:lstStyle/>
          <a:p>
            <a:pPr algn="ctr"/>
            <a:r>
              <a:rPr lang="en-US" sz="5400" b="1" dirty="0" smtClean="0"/>
              <a:t>* Why did the Japanese attack </a:t>
            </a:r>
            <a:r>
              <a:rPr lang="en-US" sz="5400" b="1" i="1" dirty="0" smtClean="0">
                <a:solidFill>
                  <a:srgbClr val="FF0000"/>
                </a:solidFill>
              </a:rPr>
              <a:t>Pearl Harbor</a:t>
            </a:r>
            <a:r>
              <a:rPr lang="en-US" sz="5400" b="1" dirty="0" smtClean="0"/>
              <a:t>? *</a:t>
            </a:r>
            <a:endParaRPr lang="en-US" sz="5400" b="1" dirty="0"/>
          </a:p>
        </p:txBody>
      </p:sp>
      <p:sp>
        <p:nvSpPr>
          <p:cNvPr id="3" name="TextBox 2"/>
          <p:cNvSpPr txBox="1"/>
          <p:nvPr/>
        </p:nvSpPr>
        <p:spPr>
          <a:xfrm>
            <a:off x="190500" y="2286000"/>
            <a:ext cx="8839200" cy="1200329"/>
          </a:xfrm>
          <a:prstGeom prst="rect">
            <a:avLst/>
          </a:prstGeom>
          <a:noFill/>
        </p:spPr>
        <p:txBody>
          <a:bodyPr wrap="square" rtlCol="0">
            <a:spAutoFit/>
          </a:bodyPr>
          <a:lstStyle/>
          <a:p>
            <a:r>
              <a:rPr lang="en-US" sz="2400" dirty="0" smtClean="0"/>
              <a:t>The ENTIRE Pacific fleet was stationed at Pearl Harbor; the Japanese felt that if they could cripple the Pacific fleet, it would allow them to move freely throughout the Pacific ocean</a:t>
            </a:r>
            <a:r>
              <a:rPr lang="en-US" sz="2400" dirty="0"/>
              <a:t>! </a:t>
            </a:r>
            <a:r>
              <a:rPr lang="en-US" sz="1400" dirty="0" smtClean="0"/>
              <a:t>(</a:t>
            </a:r>
            <a:r>
              <a:rPr lang="en-US" sz="1400" b="1" i="1" dirty="0" smtClean="0">
                <a:solidFill>
                  <a:srgbClr val="FF0000"/>
                </a:solidFill>
              </a:rPr>
              <a:t>Greater </a:t>
            </a:r>
            <a:r>
              <a:rPr lang="en-US" sz="1400" b="1" i="1" dirty="0">
                <a:solidFill>
                  <a:srgbClr val="FF0000"/>
                </a:solidFill>
              </a:rPr>
              <a:t>East Asia Co-Prosperity </a:t>
            </a:r>
            <a:r>
              <a:rPr lang="en-US" sz="1400" b="1" i="1" dirty="0" smtClean="0">
                <a:solidFill>
                  <a:srgbClr val="FF0000"/>
                </a:solidFill>
              </a:rPr>
              <a:t>Sphere</a:t>
            </a:r>
            <a:r>
              <a:rPr lang="en-US" sz="1400" dirty="0" smtClean="0"/>
              <a:t>)</a:t>
            </a:r>
            <a:endParaRPr lang="en-US" sz="1400" dirty="0"/>
          </a:p>
        </p:txBody>
      </p:sp>
    </p:spTree>
    <p:extLst>
      <p:ext uri="{BB962C8B-B14F-4D97-AF65-F5344CB8AC3E}">
        <p14:creationId xmlns:p14="http://schemas.microsoft.com/office/powerpoint/2010/main" val="694142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429500" cy="639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71800" y="1905000"/>
            <a:ext cx="1752600" cy="1600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80806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3271</Words>
  <Application>Microsoft Macintosh PowerPoint</Application>
  <PresentationFormat>On-screen Show (4:3)</PresentationFormat>
  <Paragraphs>122</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Beavercreek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ankromp</dc:creator>
  <cp:lastModifiedBy>Teacher Morris</cp:lastModifiedBy>
  <cp:revision>70</cp:revision>
  <dcterms:created xsi:type="dcterms:W3CDTF">2013-02-06T19:42:39Z</dcterms:created>
  <dcterms:modified xsi:type="dcterms:W3CDTF">2015-01-16T17:47:19Z</dcterms:modified>
</cp:coreProperties>
</file>