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1" r:id="rId9"/>
    <p:sldId id="262" r:id="rId10"/>
    <p:sldId id="264" r:id="rId11"/>
    <p:sldId id="265" r:id="rId12"/>
    <p:sldId id="266" r:id="rId13"/>
    <p:sldId id="267" r:id="rId14"/>
    <p:sldId id="268" r:id="rId15"/>
    <p:sldId id="276" r:id="rId16"/>
    <p:sldId id="273" r:id="rId17"/>
    <p:sldId id="270" r:id="rId18"/>
    <p:sldId id="277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/>
    <p:restoredTop sz="93059"/>
  </p:normalViewPr>
  <p:slideViewPr>
    <p:cSldViewPr snapToGrid="0" snapToObjects="1">
      <p:cViewPr varScale="1">
        <p:scale>
          <a:sx n="52" d="100"/>
          <a:sy n="52" d="100"/>
        </p:scale>
        <p:origin x="184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20402-E8A5-D74E-B85E-1D6891B17FC3}" type="datetimeFigureOut">
              <a:rPr lang="en-US" smtClean="0"/>
              <a:t>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519A6-F3B2-D644-9A0F-C51CA5679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30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132C-474D-134B-B91D-2F0E53D6B1D6}" type="datetimeFigureOut">
              <a:rPr lang="en-US" smtClean="0"/>
              <a:t>2/8/17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132C-474D-134B-B91D-2F0E53D6B1D6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10F8-5549-F145-A6DE-A9009F1013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8A410F8-5549-F145-A6DE-A9009F1013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132C-474D-134B-B91D-2F0E53D6B1D6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132C-474D-134B-B91D-2F0E53D6B1D6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8A410F8-5549-F145-A6DE-A9009F1013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132C-474D-134B-B91D-2F0E53D6B1D6}" type="datetimeFigureOut">
              <a:rPr lang="en-US" smtClean="0"/>
              <a:t>2/8/17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A410F8-5549-F145-A6DE-A9009F1013F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A32132C-474D-134B-B91D-2F0E53D6B1D6}" type="datetimeFigureOut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10F8-5549-F145-A6DE-A9009F1013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132C-474D-134B-B91D-2F0E53D6B1D6}" type="datetimeFigureOut">
              <a:rPr lang="en-US" smtClean="0"/>
              <a:t>2/8/17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8A410F8-5549-F145-A6DE-A9009F1013F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132C-474D-134B-B91D-2F0E53D6B1D6}" type="datetimeFigureOut">
              <a:rPr lang="en-US" smtClean="0"/>
              <a:t>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8A410F8-5549-F145-A6DE-A9009F101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132C-474D-134B-B91D-2F0E53D6B1D6}" type="datetimeFigureOut">
              <a:rPr lang="en-US" smtClean="0"/>
              <a:t>2/8/17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A410F8-5549-F145-A6DE-A9009F101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132C-474D-134B-B91D-2F0E53D6B1D6}" type="datetimeFigureOut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8A410F8-5549-F145-A6DE-A9009F1013F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A32132C-474D-134B-B91D-2F0E53D6B1D6}" type="datetimeFigureOut">
              <a:rPr lang="en-US" smtClean="0"/>
              <a:t>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A32132C-474D-134B-B91D-2F0E53D6B1D6}" type="datetimeFigureOut">
              <a:rPr lang="en-US" smtClean="0"/>
              <a:t>2/8/17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A410F8-5549-F145-A6DE-A9009F1013F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Xyoviiavus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Origins of the Cold War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the U.S. believed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Depression had caused WWII</a:t>
            </a:r>
          </a:p>
          <a:p>
            <a:pPr marL="914400" lvl="1" indent="-514350">
              <a:buFontTx/>
              <a:buChar char="-"/>
            </a:pPr>
            <a:r>
              <a:rPr lang="en-US" dirty="0" smtClean="0"/>
              <a:t>Hitler would never come to power </a:t>
            </a:r>
          </a:p>
          <a:p>
            <a:pPr marL="914400" lvl="1" indent="-514350">
              <a:buFontTx/>
              <a:buChar char="-"/>
            </a:pPr>
            <a:r>
              <a:rPr lang="en-US" dirty="0" smtClean="0"/>
              <a:t>Japan would not have wanted to expand its empire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Economic growth was the key to peace</a:t>
            </a:r>
          </a:p>
          <a:p>
            <a:pPr marL="914400" lvl="1" indent="-514350">
              <a:buFontTx/>
              <a:buChar char="-"/>
            </a:pPr>
            <a:r>
              <a:rPr lang="en-US" dirty="0"/>
              <a:t>W</a:t>
            </a:r>
            <a:r>
              <a:rPr lang="en-US" dirty="0" smtClean="0"/>
              <a:t>hen nations stop trading, they are forced into war to get resources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Americans begin promoting democracy and free enterprise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Believed that protections for people’s rights made countries more stable and peaceful</a:t>
            </a:r>
          </a:p>
          <a:p>
            <a:pPr marL="514350" indent="-514350">
              <a:buAutoNum type="alphaUcPeriod"/>
            </a:pPr>
            <a:r>
              <a:rPr lang="en-US" dirty="0" smtClean="0"/>
              <a:t>Free enterprise system, with private property rights limited government intervention in the economy (best route to prosperity)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Truman Takes Control: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Roosevelt dies 11 days after confronting Soviets on Poland</a:t>
            </a:r>
          </a:p>
          <a:p>
            <a:pPr lvl="0"/>
            <a:r>
              <a:rPr lang="en-US" dirty="0"/>
              <a:t>Truman is anti-communist</a:t>
            </a:r>
          </a:p>
          <a:p>
            <a:pPr lvl="0"/>
            <a:r>
              <a:rPr lang="en-US" dirty="0"/>
              <a:t>Believed the war had been started because Britain appeased Hitler</a:t>
            </a:r>
          </a:p>
          <a:p>
            <a:pPr lvl="0"/>
            <a:r>
              <a:rPr lang="en-US" dirty="0"/>
              <a:t>“We must stand up to the Russians”</a:t>
            </a:r>
          </a:p>
          <a:p>
            <a:pPr lvl="0"/>
            <a:r>
              <a:rPr lang="en-US" dirty="0"/>
              <a:t>Truman told a Soviet Foreign minister that Stalin must hold free elections as he promised</a:t>
            </a:r>
          </a:p>
          <a:p>
            <a:pPr lvl="0"/>
            <a:r>
              <a:rPr lang="en-US" dirty="0"/>
              <a:t>The meeting marked an important shift in Soviet-American relations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Potsdam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TRUMAN:</a:t>
            </a:r>
          </a:p>
          <a:p>
            <a:pPr lvl="1"/>
            <a:r>
              <a:rPr lang="en-US" dirty="0" smtClean="0"/>
              <a:t>Takes a firm stand against heavy German reparations</a:t>
            </a:r>
          </a:p>
          <a:p>
            <a:pPr lvl="1"/>
            <a:r>
              <a:rPr lang="en-US" dirty="0" smtClean="0"/>
              <a:t>Suggests Soviets take reparations from their zone, Allies would allow industry to revive in their zone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249" y="3146719"/>
            <a:ext cx="5693434" cy="3216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Potsdam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STALIN</a:t>
            </a:r>
          </a:p>
          <a:p>
            <a:pPr lvl="1"/>
            <a:r>
              <a:rPr lang="en-US" b="1" dirty="0" smtClean="0"/>
              <a:t>Force Germany to pay reparations or allow the Soviet Union to confiscate industrial infrastructure</a:t>
            </a:r>
          </a:p>
          <a:p>
            <a:pPr lvl="1"/>
            <a:r>
              <a:rPr lang="en-US" b="1" dirty="0" smtClean="0"/>
              <a:t>Allows the Soviet Union to take industrial materials from the more industrial Western Germany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180" y="3527445"/>
            <a:ext cx="4119880" cy="2571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Potsdam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OUTCOMES</a:t>
            </a:r>
          </a:p>
          <a:p>
            <a:pPr lvl="1"/>
            <a:r>
              <a:rPr lang="en-US" b="1" dirty="0" smtClean="0"/>
              <a:t>Tensions are at the highest.   </a:t>
            </a:r>
          </a:p>
          <a:p>
            <a:pPr lvl="1"/>
            <a:r>
              <a:rPr lang="en-US" b="1" dirty="0" smtClean="0"/>
              <a:t>The Atomic Bomb exchange creates the root of the tensions between the Soviets and America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00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Excerpts on Stalin and Truman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 volunteers to read aloud</a:t>
            </a:r>
          </a:p>
          <a:p>
            <a:r>
              <a:rPr lang="en-US" dirty="0" smtClean="0"/>
              <a:t>Blue book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211" y="1362140"/>
            <a:ext cx="4202789" cy="546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2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Iron Curtain Descends: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Truman won argument over reparations, but little else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Soviets </a:t>
            </a:r>
            <a:r>
              <a:rPr lang="en-US" dirty="0"/>
              <a:t>say: </a:t>
            </a:r>
          </a:p>
          <a:p>
            <a:pPr lvl="0"/>
            <a:r>
              <a:rPr lang="en-US" dirty="0"/>
              <a:t>Refuse to make any more commitments to the Declaration of Liberated Europe</a:t>
            </a:r>
          </a:p>
          <a:p>
            <a:pPr lvl="0"/>
            <a:r>
              <a:rPr lang="en-US" dirty="0"/>
              <a:t>Presence of Soviet army in Eastern Europe ensures pro-Soviet communist governments to be set up in </a:t>
            </a:r>
            <a:r>
              <a:rPr lang="en-US" dirty="0">
                <a:solidFill>
                  <a:srgbClr val="FF0000"/>
                </a:solidFill>
              </a:rPr>
              <a:t>Poland, Romania, Bulgaria, Hungary, Czech</a:t>
            </a:r>
          </a:p>
          <a:p>
            <a:pPr lvl="0"/>
            <a:r>
              <a:rPr lang="en-US" b="1" dirty="0"/>
              <a:t>These nations become known as the </a:t>
            </a:r>
            <a:r>
              <a:rPr lang="en-US" b="1" dirty="0">
                <a:solidFill>
                  <a:srgbClr val="FF0000"/>
                </a:solidFill>
              </a:rPr>
              <a:t>satellite nations</a:t>
            </a:r>
          </a:p>
          <a:p>
            <a:pPr lvl="1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These nations had to remain Communist and friendly to the Soviet Union</a:t>
            </a:r>
          </a:p>
          <a:p>
            <a:pPr lvl="0"/>
            <a:r>
              <a:rPr lang="en-US" dirty="0"/>
              <a:t>Winston Churchill coined the phrase Iron curtain falling across Europe: speech in 1946 in Fulton, Missouri</a:t>
            </a:r>
          </a:p>
          <a:p>
            <a:pPr lvl="0"/>
            <a:r>
              <a:rPr lang="en-US" b="1" dirty="0"/>
              <a:t>Iron Curtain refers to the communist nations of Eastern Europe and the Soviet Union</a:t>
            </a:r>
          </a:p>
          <a:p>
            <a:pPr lvl="0"/>
            <a:r>
              <a:rPr lang="en-US" dirty="0"/>
              <a:t>With the Iron Curtain separating the Communist nations of  Eastern Europe from the West, the WWII era had come to an end.  The Cold War was about to begin.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199" b="3890"/>
          <a:stretch/>
        </p:blipFill>
        <p:spPr>
          <a:xfrm>
            <a:off x="301625" y="524618"/>
            <a:ext cx="8504238" cy="6333381"/>
          </a:xfrm>
        </p:spPr>
      </p:pic>
    </p:spTree>
    <p:extLst>
      <p:ext uri="{BB962C8B-B14F-4D97-AF65-F5344CB8AC3E}">
        <p14:creationId xmlns:p14="http://schemas.microsoft.com/office/powerpoint/2010/main" val="9698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Truman Doctrine &amp; Marshall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Xyoviiavusk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5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Yalta Conference: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552470" cy="4572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Roosevelt, Churchill, and Stalin met at Yalta to discuss Poland, Germany, and the rights of liberated Europe.</a:t>
            </a:r>
          </a:p>
          <a:p>
            <a:pPr lvl="0"/>
            <a:r>
              <a:rPr lang="en-US" dirty="0"/>
              <a:t>February 1945</a:t>
            </a:r>
          </a:p>
          <a:p>
            <a:pPr lvl="0"/>
            <a:r>
              <a:rPr lang="en-US" dirty="0"/>
              <a:t>Yalta is a Soviet Resort on the Black Sea</a:t>
            </a:r>
          </a:p>
          <a:p>
            <a:pPr lvl="0"/>
            <a:r>
              <a:rPr lang="en-US" dirty="0"/>
              <a:t>Planned postwar world</a:t>
            </a:r>
          </a:p>
          <a:p>
            <a:pPr lvl="0"/>
            <a:r>
              <a:rPr lang="en-US" dirty="0"/>
              <a:t>Several agreements reached at Yalta played an important role in causing the Cold War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222" y="1527048"/>
            <a:ext cx="4289778" cy="4289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Poland: </a:t>
            </a:r>
            <a:r>
              <a:rPr lang="en-US" dirty="0" smtClean="0"/>
              <a:t>Two governments were claiming the right to Poland – communist and anti-communist</a:t>
            </a:r>
          </a:p>
          <a:p>
            <a:pPr marL="514350" indent="-514350">
              <a:buNone/>
            </a:pPr>
            <a:r>
              <a:rPr lang="en-US" b="1" dirty="0" smtClean="0"/>
              <a:t>Stalin wants</a:t>
            </a:r>
            <a:r>
              <a:rPr lang="en-US" dirty="0" smtClean="0"/>
              <a:t>: Polish government to be friendly with Soviet Union</a:t>
            </a:r>
          </a:p>
          <a:p>
            <a:pPr marL="514350" indent="-514350">
              <a:buNone/>
            </a:pPr>
            <a:r>
              <a:rPr lang="en-US" b="1" dirty="0" smtClean="0"/>
              <a:t>Roosevelt and Churchill want</a:t>
            </a:r>
            <a:r>
              <a:rPr lang="en-US" dirty="0" smtClean="0"/>
              <a:t>: Poland to be free and sovereign</a:t>
            </a:r>
          </a:p>
          <a:p>
            <a:pPr marL="514350" indent="-514350">
              <a:buNone/>
            </a:pPr>
            <a:r>
              <a:rPr lang="en-US" b="1" dirty="0" smtClean="0"/>
              <a:t>COMPROMISE</a:t>
            </a:r>
            <a:r>
              <a:rPr lang="en-US" dirty="0" smtClean="0"/>
              <a:t>: Polish government set up by Soviets, would include members of pre-war Polish government, free elections would be held as soon as possible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2232" y="1466902"/>
            <a:ext cx="8503920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2. Declaration of Liberated Europe</a:t>
            </a:r>
          </a:p>
          <a:p>
            <a:pPr>
              <a:buNone/>
            </a:pPr>
            <a:r>
              <a:rPr lang="en-US" dirty="0" smtClean="0"/>
              <a:t>“the right of all people to choose the form of government under which they will live”</a:t>
            </a:r>
          </a:p>
          <a:p>
            <a:pPr>
              <a:buNone/>
            </a:pPr>
            <a:r>
              <a:rPr lang="en-US" b="1" dirty="0" smtClean="0"/>
              <a:t>PROMISES THE FOLLOWING</a:t>
            </a:r>
          </a:p>
          <a:p>
            <a:pPr>
              <a:buNone/>
            </a:pPr>
            <a:r>
              <a:rPr lang="en-US" dirty="0" smtClean="0"/>
              <a:t>	1. People of Europe could create democratic institutions of their choice</a:t>
            </a:r>
          </a:p>
          <a:p>
            <a:pPr>
              <a:buNone/>
            </a:pPr>
            <a:r>
              <a:rPr lang="en-US" dirty="0" smtClean="0"/>
              <a:t>	2. While people are deciding, temporary governments would be set up that represented all democratic elements</a:t>
            </a:r>
          </a:p>
          <a:p>
            <a:pPr>
              <a:buNone/>
            </a:pPr>
            <a:r>
              <a:rPr lang="en-US" dirty="0" smtClean="0"/>
              <a:t>	3. Final governments will be established through free elections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559048" cy="4572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Dividing Germany:</a:t>
            </a:r>
          </a:p>
          <a:p>
            <a:pPr>
              <a:buNone/>
            </a:pPr>
            <a:r>
              <a:rPr lang="en-US" b="1" dirty="0" smtClean="0"/>
              <a:t>Germany: </a:t>
            </a:r>
            <a:r>
              <a:rPr lang="en-US" dirty="0" smtClean="0"/>
              <a:t>Country split into four zones (between Great Britain, France, U.S., and Soviets)</a:t>
            </a:r>
          </a:p>
          <a:p>
            <a:pPr>
              <a:buNone/>
            </a:pPr>
            <a:r>
              <a:rPr lang="en-US" b="1" dirty="0" smtClean="0"/>
              <a:t>Berlin: </a:t>
            </a:r>
            <a:r>
              <a:rPr lang="en-US" dirty="0" smtClean="0"/>
              <a:t>Also divided into four zones</a:t>
            </a:r>
          </a:p>
          <a:p>
            <a:pPr>
              <a:buNone/>
            </a:pPr>
            <a:r>
              <a:rPr lang="en-US" b="1" dirty="0" smtClean="0"/>
              <a:t>Stalin: </a:t>
            </a:r>
            <a:r>
              <a:rPr lang="en-US" dirty="0" smtClean="0"/>
              <a:t>Wants Germany to pay</a:t>
            </a:r>
          </a:p>
          <a:p>
            <a:pPr>
              <a:buNone/>
            </a:pPr>
            <a:r>
              <a:rPr lang="en-US" b="1" dirty="0" smtClean="0"/>
              <a:t>COMPROMISE</a:t>
            </a:r>
            <a:r>
              <a:rPr lang="en-US" dirty="0" smtClean="0"/>
              <a:t>: Germans could pay with trade goods instead of cash; did not resolve issue…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0" y="1181100"/>
            <a:ext cx="5283200" cy="567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Tensions Begin to 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weeks after Yalta, Soviets pressure Romanian King into creating communist government</a:t>
            </a:r>
          </a:p>
          <a:p>
            <a:r>
              <a:rPr lang="en-US" dirty="0" smtClean="0"/>
              <a:t>US accuses Soviets of violating the DLE</a:t>
            </a:r>
          </a:p>
          <a:p>
            <a:r>
              <a:rPr lang="en-US" dirty="0" smtClean="0"/>
              <a:t>Soviets let no more than 3 non-communist Poles to serve in 18 member Polish government</a:t>
            </a:r>
          </a:p>
          <a:p>
            <a:r>
              <a:rPr lang="en-US" dirty="0" smtClean="0"/>
              <a:t>No indication Soviets were going to hold free elections in Poland</a:t>
            </a:r>
          </a:p>
          <a:p>
            <a:r>
              <a:rPr lang="en-US" dirty="0" smtClean="0"/>
              <a:t>April 1, President Roosevelt informs Soviets their actions are not acceptable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500"/>
            <a:ext cx="9144000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63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a partner...complete the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Communism		</a:t>
            </a:r>
            <a:r>
              <a:rPr lang="en-US" dirty="0"/>
              <a:t>	</a:t>
            </a:r>
            <a:r>
              <a:rPr lang="en-US" dirty="0" smtClean="0"/>
              <a:t>Capitalism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1752" y="2101108"/>
            <a:ext cx="5342209" cy="4249255"/>
          </a:xfrm>
          <a:prstGeom prst="ellipse">
            <a:avLst/>
          </a:prstGeom>
          <a:solidFill>
            <a:schemeClr val="accent5">
              <a:lumMod val="75000"/>
              <a:alpha val="3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38843" y="2253508"/>
            <a:ext cx="5342209" cy="4249255"/>
          </a:xfrm>
          <a:prstGeom prst="ellipse">
            <a:avLst/>
          </a:prstGeom>
          <a:solidFill>
            <a:schemeClr val="accent1">
              <a:tint val="95000"/>
              <a:alpha val="1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974" y="228600"/>
            <a:ext cx="8534400" cy="758952"/>
          </a:xfrm>
        </p:spPr>
        <p:txBody>
          <a:bodyPr/>
          <a:lstStyle/>
          <a:p>
            <a:r>
              <a:rPr lang="en-US" dirty="0" smtClean="0"/>
              <a:t>Americans focused 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0080" y="4572000"/>
            <a:ext cx="8503920" cy="4572000"/>
          </a:xfrm>
        </p:spPr>
        <p:txBody>
          <a:bodyPr/>
          <a:lstStyle/>
          <a:p>
            <a:r>
              <a:rPr lang="en-US" dirty="0" smtClean="0"/>
              <a:t>Securing their borders</a:t>
            </a:r>
          </a:p>
          <a:p>
            <a:r>
              <a:rPr lang="en-US" dirty="0"/>
              <a:t>Remember – USSR got brutally destroyed during much of WWII...never again wanted that to happen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3672" y="3813048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Soviets focused on: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4152" y="1679448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Economic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uiExpand="1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4514</TotalTime>
  <Words>693</Words>
  <Application>Microsoft Macintosh PowerPoint</Application>
  <PresentationFormat>On-screen Show (4:3)</PresentationFormat>
  <Paragraphs>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Georgia</vt:lpstr>
      <vt:lpstr>Wingdings</vt:lpstr>
      <vt:lpstr>Wingdings 2</vt:lpstr>
      <vt:lpstr>Civic</vt:lpstr>
      <vt:lpstr>Origins of the Cold War</vt:lpstr>
      <vt:lpstr>The Yalta Conference:</vt:lpstr>
      <vt:lpstr>Outcomes</vt:lpstr>
      <vt:lpstr>Outcomes</vt:lpstr>
      <vt:lpstr>OUTCOMES:</vt:lpstr>
      <vt:lpstr>Tensions Begin to Rise</vt:lpstr>
      <vt:lpstr>Ironic</vt:lpstr>
      <vt:lpstr>With a partner...complete the chart</vt:lpstr>
      <vt:lpstr>Americans focused on:</vt:lpstr>
      <vt:lpstr>Here’s what the U.S. believed</vt:lpstr>
      <vt:lpstr>Americans begin promoting democracy and free enterprise</vt:lpstr>
      <vt:lpstr>Truman Takes Control:</vt:lpstr>
      <vt:lpstr>The Potsdam Conference</vt:lpstr>
      <vt:lpstr>The Potsdam Conference</vt:lpstr>
      <vt:lpstr>The Potsdam Conference</vt:lpstr>
      <vt:lpstr>Read Excerpts on Stalin and Truman</vt:lpstr>
      <vt:lpstr>The Iron Curtain Descends:</vt:lpstr>
      <vt:lpstr>PowerPoint Presentation</vt:lpstr>
      <vt:lpstr>Truman Doctrine &amp; Marshall Plan</vt:lpstr>
    </vt:vector>
  </TitlesOfParts>
  <Company>Alpine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Teacher</dc:creator>
  <cp:lastModifiedBy>Microsoft Office User</cp:lastModifiedBy>
  <cp:revision>18</cp:revision>
  <cp:lastPrinted>2014-02-12T14:25:01Z</cp:lastPrinted>
  <dcterms:created xsi:type="dcterms:W3CDTF">2014-02-11T05:32:11Z</dcterms:created>
  <dcterms:modified xsi:type="dcterms:W3CDTF">2017-02-08T17:48:50Z</dcterms:modified>
</cp:coreProperties>
</file>