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76" r:id="rId3"/>
    <p:sldId id="267" r:id="rId4"/>
    <p:sldId id="261" r:id="rId5"/>
    <p:sldId id="262" r:id="rId6"/>
    <p:sldId id="268" r:id="rId7"/>
    <p:sldId id="269" r:id="rId8"/>
    <p:sldId id="270" r:id="rId9"/>
    <p:sldId id="271" r:id="rId10"/>
    <p:sldId id="264" r:id="rId11"/>
    <p:sldId id="274" r:id="rId12"/>
    <p:sldId id="273" r:id="rId13"/>
    <p:sldId id="279" r:id="rId14"/>
    <p:sldId id="280" r:id="rId1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charset="0"/>
        <a:ea typeface="Arial" charset="0"/>
        <a:cs typeface="Arial" charset="0"/>
      </a:defRPr>
    </a:lvl1pPr>
    <a:lvl2pPr marL="457200" algn="l" rtl="0" eaLnBrk="0" fontAlgn="base" hangingPunct="0">
      <a:spcBef>
        <a:spcPct val="0"/>
      </a:spcBef>
      <a:spcAft>
        <a:spcPct val="0"/>
      </a:spcAft>
      <a:defRPr kern="1200">
        <a:solidFill>
          <a:schemeClr val="tx1"/>
        </a:solidFill>
        <a:latin typeface="Tahoma" charset="0"/>
        <a:ea typeface="Arial" charset="0"/>
        <a:cs typeface="Arial" charset="0"/>
      </a:defRPr>
    </a:lvl2pPr>
    <a:lvl3pPr marL="914400" algn="l" rtl="0" eaLnBrk="0" fontAlgn="base" hangingPunct="0">
      <a:spcBef>
        <a:spcPct val="0"/>
      </a:spcBef>
      <a:spcAft>
        <a:spcPct val="0"/>
      </a:spcAft>
      <a:defRPr kern="1200">
        <a:solidFill>
          <a:schemeClr val="tx1"/>
        </a:solidFill>
        <a:latin typeface="Tahoma" charset="0"/>
        <a:ea typeface="Arial" charset="0"/>
        <a:cs typeface="Arial" charset="0"/>
      </a:defRPr>
    </a:lvl3pPr>
    <a:lvl4pPr marL="1371600" algn="l" rtl="0" eaLnBrk="0" fontAlgn="base" hangingPunct="0">
      <a:spcBef>
        <a:spcPct val="0"/>
      </a:spcBef>
      <a:spcAft>
        <a:spcPct val="0"/>
      </a:spcAft>
      <a:defRPr kern="1200">
        <a:solidFill>
          <a:schemeClr val="tx1"/>
        </a:solidFill>
        <a:latin typeface="Tahoma" charset="0"/>
        <a:ea typeface="Arial" charset="0"/>
        <a:cs typeface="Arial" charset="0"/>
      </a:defRPr>
    </a:lvl4pPr>
    <a:lvl5pPr marL="1828800" algn="l" rtl="0" eaLnBrk="0" fontAlgn="base" hangingPunct="0">
      <a:spcBef>
        <a:spcPct val="0"/>
      </a:spcBef>
      <a:spcAft>
        <a:spcPct val="0"/>
      </a:spcAft>
      <a:defRPr kern="1200">
        <a:solidFill>
          <a:schemeClr val="tx1"/>
        </a:solidFill>
        <a:latin typeface="Tahoma" charset="0"/>
        <a:ea typeface="Arial" charset="0"/>
        <a:cs typeface="Arial" charset="0"/>
      </a:defRPr>
    </a:lvl5pPr>
    <a:lvl6pPr marL="2286000" algn="l" defTabSz="914400" rtl="0" eaLnBrk="1" latinLnBrk="0" hangingPunct="1">
      <a:defRPr kern="1200">
        <a:solidFill>
          <a:schemeClr val="tx1"/>
        </a:solidFill>
        <a:latin typeface="Tahoma" charset="0"/>
        <a:ea typeface="Arial" charset="0"/>
        <a:cs typeface="Arial" charset="0"/>
      </a:defRPr>
    </a:lvl6pPr>
    <a:lvl7pPr marL="2743200" algn="l" defTabSz="914400" rtl="0" eaLnBrk="1" latinLnBrk="0" hangingPunct="1">
      <a:defRPr kern="1200">
        <a:solidFill>
          <a:schemeClr val="tx1"/>
        </a:solidFill>
        <a:latin typeface="Tahoma" charset="0"/>
        <a:ea typeface="Arial" charset="0"/>
        <a:cs typeface="Arial" charset="0"/>
      </a:defRPr>
    </a:lvl7pPr>
    <a:lvl8pPr marL="3200400" algn="l" defTabSz="914400" rtl="0" eaLnBrk="1" latinLnBrk="0" hangingPunct="1">
      <a:defRPr kern="1200">
        <a:solidFill>
          <a:schemeClr val="tx1"/>
        </a:solidFill>
        <a:latin typeface="Tahoma" charset="0"/>
        <a:ea typeface="Arial" charset="0"/>
        <a:cs typeface="Arial" charset="0"/>
      </a:defRPr>
    </a:lvl8pPr>
    <a:lvl9pPr marL="3657600" algn="l" defTabSz="914400" rtl="0" eaLnBrk="1" latinLnBrk="0" hangingPunct="1">
      <a:defRPr kern="1200">
        <a:solidFill>
          <a:schemeClr val="tx1"/>
        </a:solidFill>
        <a:latin typeface="Tahoma" charset="0"/>
        <a:ea typeface="Arial" charset="0"/>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92929"/>
    <a:srgbClr val="1C1C1C"/>
    <a:srgbClr val="CC6600"/>
    <a:srgbClr val="CC3300"/>
    <a:srgbClr val="FFCC00"/>
    <a:srgbClr val="990033"/>
    <a:srgbClr val="24486C"/>
    <a:srgbClr val="3A75A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3375" autoAdjust="0"/>
    <p:restoredTop sz="80870"/>
  </p:normalViewPr>
  <p:slideViewPr>
    <p:cSldViewPr>
      <p:cViewPr>
        <p:scale>
          <a:sx n="40" d="100"/>
          <a:sy n="40" d="100"/>
        </p:scale>
        <p:origin x="144" y="6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D8E3CD-3167-4841-9C46-74BDCB200FF0}" type="datetimeFigureOut">
              <a:rPr lang="en-US" smtClean="0"/>
              <a:t>9/21/17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391345B-216D-5444-BD63-FE56A7FE44CA}" type="slidenum">
              <a:rPr lang="en-US" smtClean="0"/>
              <a:t>‹#›</a:t>
            </a:fld>
            <a:endParaRPr lang="en-US"/>
          </a:p>
        </p:txBody>
      </p:sp>
    </p:spTree>
    <p:extLst>
      <p:ext uri="{BB962C8B-B14F-4D97-AF65-F5344CB8AC3E}">
        <p14:creationId xmlns:p14="http://schemas.microsoft.com/office/powerpoint/2010/main" val="1749710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91345B-216D-5444-BD63-FE56A7FE44CA}" type="slidenum">
              <a:rPr lang="en-US" smtClean="0"/>
              <a:t>14</a:t>
            </a:fld>
            <a:endParaRPr lang="en-US"/>
          </a:p>
        </p:txBody>
      </p:sp>
    </p:spTree>
    <p:extLst>
      <p:ext uri="{BB962C8B-B14F-4D97-AF65-F5344CB8AC3E}">
        <p14:creationId xmlns:p14="http://schemas.microsoft.com/office/powerpoint/2010/main" val="18933666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0" y="2133600"/>
            <a:ext cx="9144000" cy="762000"/>
          </a:xfrm>
        </p:spPr>
        <p:txBody>
          <a:bodyPr/>
          <a:lstStyle>
            <a:lvl1pPr algn="ctr">
              <a:defRPr sz="4400"/>
            </a:lvl1pPr>
          </a:lstStyle>
          <a:p>
            <a:r>
              <a:rPr lang="en-US" smtClean="0"/>
              <a:t>Click to edit Master title style</a:t>
            </a:r>
            <a:endParaRPr lang="en-US"/>
          </a:p>
        </p:txBody>
      </p:sp>
      <p:sp>
        <p:nvSpPr>
          <p:cNvPr id="11267" name="Rectangle 3"/>
          <p:cNvSpPr>
            <a:spLocks noGrp="1" noChangeArrowheads="1"/>
          </p:cNvSpPr>
          <p:nvPr>
            <p:ph type="subTitle" idx="1"/>
          </p:nvPr>
        </p:nvSpPr>
        <p:spPr>
          <a:xfrm>
            <a:off x="0" y="2971800"/>
            <a:ext cx="9144000" cy="609600"/>
          </a:xfrm>
        </p:spPr>
        <p:txBody>
          <a:bodyPr/>
          <a:lstStyle>
            <a:lvl1pPr marL="0" indent="0" algn="ctr">
              <a:buFontTx/>
              <a:buNone/>
              <a:defRPr sz="2800"/>
            </a:lvl1pPr>
          </a:lstStyle>
          <a:p>
            <a:r>
              <a:rPr lang="en-US" smtClean="0"/>
              <a:t>Click to edit Master subtitle style</a:t>
            </a:r>
            <a:endParaRPr lang="en-US"/>
          </a:p>
        </p:txBody>
      </p:sp>
      <p:sp>
        <p:nvSpPr>
          <p:cNvPr id="4" name="Rectangle 4"/>
          <p:cNvSpPr>
            <a:spLocks noGrp="1" noChangeArrowheads="1"/>
          </p:cNvSpPr>
          <p:nvPr>
            <p:ph type="dt" sz="half" idx="10"/>
          </p:nvPr>
        </p:nvSpPr>
        <p:spPr>
          <a:xfrm>
            <a:off x="0" y="6689725"/>
            <a:ext cx="2133600" cy="168275"/>
          </a:xfrm>
        </p:spPr>
        <p:txBody>
          <a:bodyPr/>
          <a:lstStyle>
            <a:lvl1pPr>
              <a:defRPr/>
            </a:lvl1pPr>
          </a:lstStyle>
          <a:p>
            <a:endParaRPr lang="en-US" altLang="en-US"/>
          </a:p>
        </p:txBody>
      </p:sp>
      <p:sp>
        <p:nvSpPr>
          <p:cNvPr id="5" name="Rectangle 5"/>
          <p:cNvSpPr>
            <a:spLocks noGrp="1" noChangeArrowheads="1"/>
          </p:cNvSpPr>
          <p:nvPr>
            <p:ph type="ftr" sz="quarter" idx="11"/>
          </p:nvPr>
        </p:nvSpPr>
        <p:spPr>
          <a:xfrm>
            <a:off x="3124200" y="6689725"/>
            <a:ext cx="2895600" cy="168275"/>
          </a:xfrm>
        </p:spPr>
        <p:txBody>
          <a:bodyPr/>
          <a:lstStyle>
            <a:lvl1pPr>
              <a:defRPr/>
            </a:lvl1pPr>
          </a:lstStyle>
          <a:p>
            <a:endParaRPr lang="en-US" altLang="en-US"/>
          </a:p>
        </p:txBody>
      </p:sp>
      <p:sp>
        <p:nvSpPr>
          <p:cNvPr id="6" name="Rectangle 6"/>
          <p:cNvSpPr>
            <a:spLocks noGrp="1" noChangeArrowheads="1"/>
          </p:cNvSpPr>
          <p:nvPr>
            <p:ph type="sldNum" sz="quarter" idx="12"/>
          </p:nvPr>
        </p:nvSpPr>
        <p:spPr>
          <a:xfrm>
            <a:off x="7010400" y="6689725"/>
            <a:ext cx="2133600" cy="168275"/>
          </a:xfrm>
        </p:spPr>
        <p:txBody>
          <a:bodyPr/>
          <a:lstStyle>
            <a:lvl1pPr>
              <a:defRPr/>
            </a:lvl1pPr>
          </a:lstStyle>
          <a:p>
            <a:fld id="{F56EDDE8-8DE0-6A4B-A4BE-93C08A46150C}" type="slidenum">
              <a:rPr lang="en-US" altLang="en-US"/>
              <a:pPr/>
              <a:t>‹#›</a:t>
            </a:fld>
            <a:endParaRPr lang="en-US" altLang="en-US"/>
          </a:p>
        </p:txBody>
      </p:sp>
    </p:spTree>
    <p:extLst>
      <p:ext uri="{BB962C8B-B14F-4D97-AF65-F5344CB8AC3E}">
        <p14:creationId xmlns:p14="http://schemas.microsoft.com/office/powerpoint/2010/main" val="2077361949"/>
      </p:ext>
    </p:extLst>
  </p:cSld>
  <p:clrMapOvr>
    <a:masterClrMapping/>
  </p:clrMapOvr>
  <p:transition spd="med">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ltLang="en-US"/>
          </a:p>
        </p:txBody>
      </p:sp>
      <p:sp>
        <p:nvSpPr>
          <p:cNvPr id="5" name="Rectangle 5"/>
          <p:cNvSpPr>
            <a:spLocks noGrp="1" noChangeArrowheads="1"/>
          </p:cNvSpPr>
          <p:nvPr>
            <p:ph type="ftr" sz="quarter" idx="11"/>
          </p:nvPr>
        </p:nvSpPr>
        <p:spPr>
          <a:ln/>
        </p:spPr>
        <p:txBody>
          <a:bodyPr/>
          <a:lstStyle>
            <a:lvl1pPr>
              <a:defRPr/>
            </a:lvl1pPr>
          </a:lstStyle>
          <a:p>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D4D48265-13A2-0947-B3EA-D3E37A2C9C23}" type="slidenum">
              <a:rPr lang="en-US" altLang="en-US"/>
              <a:pPr/>
              <a:t>‹#›</a:t>
            </a:fld>
            <a:endParaRPr lang="en-US" altLang="en-US"/>
          </a:p>
        </p:txBody>
      </p:sp>
    </p:spTree>
    <p:extLst>
      <p:ext uri="{BB962C8B-B14F-4D97-AF65-F5344CB8AC3E}">
        <p14:creationId xmlns:p14="http://schemas.microsoft.com/office/powerpoint/2010/main" val="1473861076"/>
      </p:ext>
    </p:extLst>
  </p:cSld>
  <p:clrMapOvr>
    <a:masterClrMapping/>
  </p:clrMapOvr>
  <p:transition spd="med">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76200"/>
            <a:ext cx="2286000" cy="6324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76200"/>
            <a:ext cx="6705600" cy="6324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ltLang="en-US"/>
          </a:p>
        </p:txBody>
      </p:sp>
      <p:sp>
        <p:nvSpPr>
          <p:cNvPr id="5" name="Rectangle 5"/>
          <p:cNvSpPr>
            <a:spLocks noGrp="1" noChangeArrowheads="1"/>
          </p:cNvSpPr>
          <p:nvPr>
            <p:ph type="ftr" sz="quarter" idx="11"/>
          </p:nvPr>
        </p:nvSpPr>
        <p:spPr>
          <a:ln/>
        </p:spPr>
        <p:txBody>
          <a:bodyPr/>
          <a:lstStyle>
            <a:lvl1pPr>
              <a:defRPr/>
            </a:lvl1pPr>
          </a:lstStyle>
          <a:p>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D3DF5E39-11FE-F64D-A5A9-82510619BDE6}" type="slidenum">
              <a:rPr lang="en-US" altLang="en-US"/>
              <a:pPr/>
              <a:t>‹#›</a:t>
            </a:fld>
            <a:endParaRPr lang="en-US" altLang="en-US"/>
          </a:p>
        </p:txBody>
      </p:sp>
    </p:spTree>
    <p:extLst>
      <p:ext uri="{BB962C8B-B14F-4D97-AF65-F5344CB8AC3E}">
        <p14:creationId xmlns:p14="http://schemas.microsoft.com/office/powerpoint/2010/main" val="2106719834"/>
      </p:ext>
    </p:extLst>
  </p:cSld>
  <p:clrMapOvr>
    <a:masterClrMapping/>
  </p:clrMapOvr>
  <p:transition spd="med">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ltLang="en-US"/>
          </a:p>
        </p:txBody>
      </p:sp>
      <p:sp>
        <p:nvSpPr>
          <p:cNvPr id="5" name="Rectangle 5"/>
          <p:cNvSpPr>
            <a:spLocks noGrp="1" noChangeArrowheads="1"/>
          </p:cNvSpPr>
          <p:nvPr>
            <p:ph type="ftr" sz="quarter" idx="11"/>
          </p:nvPr>
        </p:nvSpPr>
        <p:spPr>
          <a:ln/>
        </p:spPr>
        <p:txBody>
          <a:bodyPr/>
          <a:lstStyle>
            <a:lvl1pPr>
              <a:defRPr/>
            </a:lvl1pPr>
          </a:lstStyle>
          <a:p>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0DA3E411-ABC5-F244-B7F1-DF43D5C6A7B0}" type="slidenum">
              <a:rPr lang="en-US" altLang="en-US"/>
              <a:pPr/>
              <a:t>‹#›</a:t>
            </a:fld>
            <a:endParaRPr lang="en-US" altLang="en-US"/>
          </a:p>
        </p:txBody>
      </p:sp>
    </p:spTree>
    <p:extLst>
      <p:ext uri="{BB962C8B-B14F-4D97-AF65-F5344CB8AC3E}">
        <p14:creationId xmlns:p14="http://schemas.microsoft.com/office/powerpoint/2010/main" val="2084130846"/>
      </p:ext>
    </p:extLst>
  </p:cSld>
  <p:clrMapOvr>
    <a:masterClrMapping/>
  </p:clrMapOvr>
  <p:transition spd="med">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ltLang="en-US"/>
          </a:p>
        </p:txBody>
      </p:sp>
      <p:sp>
        <p:nvSpPr>
          <p:cNvPr id="5" name="Rectangle 5"/>
          <p:cNvSpPr>
            <a:spLocks noGrp="1" noChangeArrowheads="1"/>
          </p:cNvSpPr>
          <p:nvPr>
            <p:ph type="ftr" sz="quarter" idx="11"/>
          </p:nvPr>
        </p:nvSpPr>
        <p:spPr>
          <a:ln/>
        </p:spPr>
        <p:txBody>
          <a:bodyPr/>
          <a:lstStyle>
            <a:lvl1pPr>
              <a:defRPr/>
            </a:lvl1pPr>
          </a:lstStyle>
          <a:p>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1FBCAC33-B998-1E4A-80E2-077F936BA13F}" type="slidenum">
              <a:rPr lang="en-US" altLang="en-US"/>
              <a:pPr/>
              <a:t>‹#›</a:t>
            </a:fld>
            <a:endParaRPr lang="en-US" altLang="en-US"/>
          </a:p>
        </p:txBody>
      </p:sp>
    </p:spTree>
    <p:extLst>
      <p:ext uri="{BB962C8B-B14F-4D97-AF65-F5344CB8AC3E}">
        <p14:creationId xmlns:p14="http://schemas.microsoft.com/office/powerpoint/2010/main" val="381362505"/>
      </p:ext>
    </p:extLst>
  </p:cSld>
  <p:clrMapOvr>
    <a:masterClrMapping/>
  </p:clrMapOvr>
  <p:transition spd="med">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990600"/>
            <a:ext cx="3848100" cy="541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67300" y="990600"/>
            <a:ext cx="3848100" cy="541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n-US" altLang="en-US"/>
          </a:p>
        </p:txBody>
      </p:sp>
      <p:sp>
        <p:nvSpPr>
          <p:cNvPr id="6" name="Rectangle 5"/>
          <p:cNvSpPr>
            <a:spLocks noGrp="1" noChangeArrowheads="1"/>
          </p:cNvSpPr>
          <p:nvPr>
            <p:ph type="ftr" sz="quarter" idx="11"/>
          </p:nvPr>
        </p:nvSpPr>
        <p:spPr>
          <a:ln/>
        </p:spPr>
        <p:txBody>
          <a:bodyPr/>
          <a:lstStyle>
            <a:lvl1pPr>
              <a:defRPr/>
            </a:lvl1pPr>
          </a:lstStyle>
          <a:p>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134D37B9-532B-C14A-8127-5CD7D93E93BF}" type="slidenum">
              <a:rPr lang="en-US" altLang="en-US"/>
              <a:pPr/>
              <a:t>‹#›</a:t>
            </a:fld>
            <a:endParaRPr lang="en-US" altLang="en-US"/>
          </a:p>
        </p:txBody>
      </p:sp>
    </p:spTree>
    <p:extLst>
      <p:ext uri="{BB962C8B-B14F-4D97-AF65-F5344CB8AC3E}">
        <p14:creationId xmlns:p14="http://schemas.microsoft.com/office/powerpoint/2010/main" val="1468418887"/>
      </p:ext>
    </p:extLst>
  </p:cSld>
  <p:clrMapOvr>
    <a:masterClrMapping/>
  </p:clrMapOvr>
  <p:transition spd="med">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endParaRPr lang="en-US" altLang="en-US"/>
          </a:p>
        </p:txBody>
      </p:sp>
      <p:sp>
        <p:nvSpPr>
          <p:cNvPr id="8" name="Rectangle 5"/>
          <p:cNvSpPr>
            <a:spLocks noGrp="1" noChangeArrowheads="1"/>
          </p:cNvSpPr>
          <p:nvPr>
            <p:ph type="ftr" sz="quarter" idx="11"/>
          </p:nvPr>
        </p:nvSpPr>
        <p:spPr>
          <a:ln/>
        </p:spPr>
        <p:txBody>
          <a:bodyPr/>
          <a:lstStyle>
            <a:lvl1pPr>
              <a:defRPr/>
            </a:lvl1pPr>
          </a:lstStyle>
          <a:p>
            <a:endParaRPr lang="en-US" altLang="en-US"/>
          </a:p>
        </p:txBody>
      </p:sp>
      <p:sp>
        <p:nvSpPr>
          <p:cNvPr id="9" name="Rectangle 6"/>
          <p:cNvSpPr>
            <a:spLocks noGrp="1" noChangeArrowheads="1"/>
          </p:cNvSpPr>
          <p:nvPr>
            <p:ph type="sldNum" sz="quarter" idx="12"/>
          </p:nvPr>
        </p:nvSpPr>
        <p:spPr>
          <a:ln/>
        </p:spPr>
        <p:txBody>
          <a:bodyPr/>
          <a:lstStyle>
            <a:lvl1pPr>
              <a:defRPr/>
            </a:lvl1pPr>
          </a:lstStyle>
          <a:p>
            <a:fld id="{684A6277-24F4-4849-886C-46624B9495A5}" type="slidenum">
              <a:rPr lang="en-US" altLang="en-US"/>
              <a:pPr/>
              <a:t>‹#›</a:t>
            </a:fld>
            <a:endParaRPr lang="en-US" altLang="en-US"/>
          </a:p>
        </p:txBody>
      </p:sp>
    </p:spTree>
    <p:extLst>
      <p:ext uri="{BB962C8B-B14F-4D97-AF65-F5344CB8AC3E}">
        <p14:creationId xmlns:p14="http://schemas.microsoft.com/office/powerpoint/2010/main" val="834162485"/>
      </p:ext>
    </p:extLst>
  </p:cSld>
  <p:clrMapOvr>
    <a:masterClrMapping/>
  </p:clrMapOvr>
  <p:transition spd="med">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endParaRPr lang="en-US" altLang="en-US"/>
          </a:p>
        </p:txBody>
      </p:sp>
      <p:sp>
        <p:nvSpPr>
          <p:cNvPr id="4" name="Rectangle 5"/>
          <p:cNvSpPr>
            <a:spLocks noGrp="1" noChangeArrowheads="1"/>
          </p:cNvSpPr>
          <p:nvPr>
            <p:ph type="ftr" sz="quarter" idx="11"/>
          </p:nvPr>
        </p:nvSpPr>
        <p:spPr>
          <a:ln/>
        </p:spPr>
        <p:txBody>
          <a:bodyPr/>
          <a:lstStyle>
            <a:lvl1pPr>
              <a:defRPr/>
            </a:lvl1pPr>
          </a:lstStyle>
          <a:p>
            <a:endParaRPr lang="en-US" altLang="en-US"/>
          </a:p>
        </p:txBody>
      </p:sp>
      <p:sp>
        <p:nvSpPr>
          <p:cNvPr id="5" name="Rectangle 6"/>
          <p:cNvSpPr>
            <a:spLocks noGrp="1" noChangeArrowheads="1"/>
          </p:cNvSpPr>
          <p:nvPr>
            <p:ph type="sldNum" sz="quarter" idx="12"/>
          </p:nvPr>
        </p:nvSpPr>
        <p:spPr>
          <a:ln/>
        </p:spPr>
        <p:txBody>
          <a:bodyPr/>
          <a:lstStyle>
            <a:lvl1pPr>
              <a:defRPr/>
            </a:lvl1pPr>
          </a:lstStyle>
          <a:p>
            <a:fld id="{04A79ADA-BB0D-7A42-92E1-5A476ACB62AB}" type="slidenum">
              <a:rPr lang="en-US" altLang="en-US"/>
              <a:pPr/>
              <a:t>‹#›</a:t>
            </a:fld>
            <a:endParaRPr lang="en-US" altLang="en-US"/>
          </a:p>
        </p:txBody>
      </p:sp>
    </p:spTree>
    <p:extLst>
      <p:ext uri="{BB962C8B-B14F-4D97-AF65-F5344CB8AC3E}">
        <p14:creationId xmlns:p14="http://schemas.microsoft.com/office/powerpoint/2010/main" val="995637779"/>
      </p:ext>
    </p:extLst>
  </p:cSld>
  <p:clrMapOvr>
    <a:masterClrMapping/>
  </p:clrMapOvr>
  <p:transition spd="med">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ltLang="en-US"/>
          </a:p>
        </p:txBody>
      </p:sp>
      <p:sp>
        <p:nvSpPr>
          <p:cNvPr id="3" name="Rectangle 5"/>
          <p:cNvSpPr>
            <a:spLocks noGrp="1" noChangeArrowheads="1"/>
          </p:cNvSpPr>
          <p:nvPr>
            <p:ph type="ftr" sz="quarter" idx="11"/>
          </p:nvPr>
        </p:nvSpPr>
        <p:spPr>
          <a:ln/>
        </p:spPr>
        <p:txBody>
          <a:bodyPr/>
          <a:lstStyle>
            <a:lvl1pPr>
              <a:defRPr/>
            </a:lvl1pPr>
          </a:lstStyle>
          <a:p>
            <a:endParaRPr lang="en-US" altLang="en-US"/>
          </a:p>
        </p:txBody>
      </p:sp>
      <p:sp>
        <p:nvSpPr>
          <p:cNvPr id="4" name="Rectangle 6"/>
          <p:cNvSpPr>
            <a:spLocks noGrp="1" noChangeArrowheads="1"/>
          </p:cNvSpPr>
          <p:nvPr>
            <p:ph type="sldNum" sz="quarter" idx="12"/>
          </p:nvPr>
        </p:nvSpPr>
        <p:spPr>
          <a:ln/>
        </p:spPr>
        <p:txBody>
          <a:bodyPr/>
          <a:lstStyle>
            <a:lvl1pPr>
              <a:defRPr/>
            </a:lvl1pPr>
          </a:lstStyle>
          <a:p>
            <a:fld id="{989CB210-3BDD-074D-9376-5A5D2CD2468F}" type="slidenum">
              <a:rPr lang="en-US" altLang="en-US"/>
              <a:pPr/>
              <a:t>‹#›</a:t>
            </a:fld>
            <a:endParaRPr lang="en-US" altLang="en-US"/>
          </a:p>
        </p:txBody>
      </p:sp>
    </p:spTree>
    <p:extLst>
      <p:ext uri="{BB962C8B-B14F-4D97-AF65-F5344CB8AC3E}">
        <p14:creationId xmlns:p14="http://schemas.microsoft.com/office/powerpoint/2010/main" val="491574229"/>
      </p:ext>
    </p:extLst>
  </p:cSld>
  <p:clrMapOvr>
    <a:masterClrMapping/>
  </p:clrMapOvr>
  <p:transition spd="med">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ltLang="en-US"/>
          </a:p>
        </p:txBody>
      </p:sp>
      <p:sp>
        <p:nvSpPr>
          <p:cNvPr id="6" name="Rectangle 5"/>
          <p:cNvSpPr>
            <a:spLocks noGrp="1" noChangeArrowheads="1"/>
          </p:cNvSpPr>
          <p:nvPr>
            <p:ph type="ftr" sz="quarter" idx="11"/>
          </p:nvPr>
        </p:nvSpPr>
        <p:spPr>
          <a:ln/>
        </p:spPr>
        <p:txBody>
          <a:bodyPr/>
          <a:lstStyle>
            <a:lvl1pPr>
              <a:defRPr/>
            </a:lvl1pPr>
          </a:lstStyle>
          <a:p>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ACD35803-EB17-564C-AA25-94AF61B2D07C}" type="slidenum">
              <a:rPr lang="en-US" altLang="en-US"/>
              <a:pPr/>
              <a:t>‹#›</a:t>
            </a:fld>
            <a:endParaRPr lang="en-US" altLang="en-US"/>
          </a:p>
        </p:txBody>
      </p:sp>
    </p:spTree>
    <p:extLst>
      <p:ext uri="{BB962C8B-B14F-4D97-AF65-F5344CB8AC3E}">
        <p14:creationId xmlns:p14="http://schemas.microsoft.com/office/powerpoint/2010/main" val="518476794"/>
      </p:ext>
    </p:extLst>
  </p:cSld>
  <p:clrMapOvr>
    <a:masterClrMapping/>
  </p:clrMapOvr>
  <p:transition spd="med">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ltLang="en-US"/>
          </a:p>
        </p:txBody>
      </p:sp>
      <p:sp>
        <p:nvSpPr>
          <p:cNvPr id="6" name="Rectangle 5"/>
          <p:cNvSpPr>
            <a:spLocks noGrp="1" noChangeArrowheads="1"/>
          </p:cNvSpPr>
          <p:nvPr>
            <p:ph type="ftr" sz="quarter" idx="11"/>
          </p:nvPr>
        </p:nvSpPr>
        <p:spPr>
          <a:ln/>
        </p:spPr>
        <p:txBody>
          <a:bodyPr/>
          <a:lstStyle>
            <a:lvl1pPr>
              <a:defRPr/>
            </a:lvl1pPr>
          </a:lstStyle>
          <a:p>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42264108-D655-D54D-9764-2F4B7B306ABC}" type="slidenum">
              <a:rPr lang="en-US" altLang="en-US"/>
              <a:pPr/>
              <a:t>‹#›</a:t>
            </a:fld>
            <a:endParaRPr lang="en-US" altLang="en-US"/>
          </a:p>
        </p:txBody>
      </p:sp>
    </p:spTree>
    <p:extLst>
      <p:ext uri="{BB962C8B-B14F-4D97-AF65-F5344CB8AC3E}">
        <p14:creationId xmlns:p14="http://schemas.microsoft.com/office/powerpoint/2010/main" val="1698320879"/>
      </p:ext>
    </p:extLst>
  </p:cSld>
  <p:clrMapOvr>
    <a:masterClrMapping/>
  </p:clrMapOvr>
  <p:transition spd="med">
    <p:random/>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76200"/>
            <a:ext cx="9144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1066800" y="990600"/>
            <a:ext cx="7848600"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1828800" y="6661150"/>
            <a:ext cx="2133600" cy="196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vl1pPr>
          </a:lstStyle>
          <a:p>
            <a:endParaRPr lang="en-US" altLang="en-US"/>
          </a:p>
        </p:txBody>
      </p:sp>
      <p:sp>
        <p:nvSpPr>
          <p:cNvPr id="1029" name="Rectangle 5"/>
          <p:cNvSpPr>
            <a:spLocks noGrp="1" noChangeArrowheads="1"/>
          </p:cNvSpPr>
          <p:nvPr>
            <p:ph type="ftr" sz="quarter" idx="3"/>
          </p:nvPr>
        </p:nvSpPr>
        <p:spPr bwMode="auto">
          <a:xfrm>
            <a:off x="4038600" y="6689725"/>
            <a:ext cx="2895600" cy="1682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en-US" altLang="en-US"/>
          </a:p>
        </p:txBody>
      </p:sp>
      <p:sp>
        <p:nvSpPr>
          <p:cNvPr id="1030" name="Rectangle 6"/>
          <p:cNvSpPr>
            <a:spLocks noGrp="1" noChangeArrowheads="1"/>
          </p:cNvSpPr>
          <p:nvPr>
            <p:ph type="sldNum" sz="quarter" idx="4"/>
          </p:nvPr>
        </p:nvSpPr>
        <p:spPr bwMode="auto">
          <a:xfrm>
            <a:off x="7010400" y="6689725"/>
            <a:ext cx="2133600" cy="136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fld id="{B5D03057-8C6C-CF48-A625-C7BFF9088D23}"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19"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ransition spd="med">
    <p:random/>
  </p:transition>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Impact" pitchFamily="34" charset="0"/>
        </a:defRPr>
      </a:lvl2pPr>
      <a:lvl3pPr algn="l" rtl="0" eaLnBrk="0" fontAlgn="base" hangingPunct="0">
        <a:spcBef>
          <a:spcPct val="0"/>
        </a:spcBef>
        <a:spcAft>
          <a:spcPct val="0"/>
        </a:spcAft>
        <a:defRPr sz="4000">
          <a:solidFill>
            <a:schemeClr val="tx2"/>
          </a:solidFill>
          <a:latin typeface="Impact" pitchFamily="34" charset="0"/>
        </a:defRPr>
      </a:lvl3pPr>
      <a:lvl4pPr algn="l" rtl="0" eaLnBrk="0" fontAlgn="base" hangingPunct="0">
        <a:spcBef>
          <a:spcPct val="0"/>
        </a:spcBef>
        <a:spcAft>
          <a:spcPct val="0"/>
        </a:spcAft>
        <a:defRPr sz="4000">
          <a:solidFill>
            <a:schemeClr val="tx2"/>
          </a:solidFill>
          <a:latin typeface="Impact" pitchFamily="34" charset="0"/>
        </a:defRPr>
      </a:lvl4pPr>
      <a:lvl5pPr algn="l" rtl="0" eaLnBrk="0" fontAlgn="base" hangingPunct="0">
        <a:spcBef>
          <a:spcPct val="0"/>
        </a:spcBef>
        <a:spcAft>
          <a:spcPct val="0"/>
        </a:spcAft>
        <a:defRPr sz="4000">
          <a:solidFill>
            <a:schemeClr val="tx2"/>
          </a:solidFill>
          <a:latin typeface="Impact" pitchFamily="34" charset="0"/>
        </a:defRPr>
      </a:lvl5pPr>
      <a:lvl6pPr marL="457200" algn="l" rtl="0" eaLnBrk="1" fontAlgn="base" hangingPunct="1">
        <a:spcBef>
          <a:spcPct val="0"/>
        </a:spcBef>
        <a:spcAft>
          <a:spcPct val="0"/>
        </a:spcAft>
        <a:defRPr sz="4000">
          <a:solidFill>
            <a:schemeClr val="tx2"/>
          </a:solidFill>
          <a:latin typeface="Impact" pitchFamily="34" charset="0"/>
        </a:defRPr>
      </a:lvl6pPr>
      <a:lvl7pPr marL="914400" algn="l" rtl="0" eaLnBrk="1" fontAlgn="base" hangingPunct="1">
        <a:spcBef>
          <a:spcPct val="0"/>
        </a:spcBef>
        <a:spcAft>
          <a:spcPct val="0"/>
        </a:spcAft>
        <a:defRPr sz="4000">
          <a:solidFill>
            <a:schemeClr val="tx2"/>
          </a:solidFill>
          <a:latin typeface="Impact" pitchFamily="34" charset="0"/>
        </a:defRPr>
      </a:lvl7pPr>
      <a:lvl8pPr marL="1371600" algn="l" rtl="0" eaLnBrk="1" fontAlgn="base" hangingPunct="1">
        <a:spcBef>
          <a:spcPct val="0"/>
        </a:spcBef>
        <a:spcAft>
          <a:spcPct val="0"/>
        </a:spcAft>
        <a:defRPr sz="4000">
          <a:solidFill>
            <a:schemeClr val="tx2"/>
          </a:solidFill>
          <a:latin typeface="Impact" pitchFamily="34" charset="0"/>
        </a:defRPr>
      </a:lvl8pPr>
      <a:lvl9pPr marL="1828800" algn="l" rtl="0" eaLnBrk="1" fontAlgn="base" hangingPunct="1">
        <a:spcBef>
          <a:spcPct val="0"/>
        </a:spcBef>
        <a:spcAft>
          <a:spcPct val="0"/>
        </a:spcAft>
        <a:defRPr sz="4000">
          <a:solidFill>
            <a:schemeClr val="tx2"/>
          </a:solidFill>
          <a:latin typeface="Impact" pitchFamily="34" charset="0"/>
        </a:defRPr>
      </a:lvl9pPr>
    </p:titleStyle>
    <p:bodyStyle>
      <a:lvl1pPr marL="342900" indent="-342900" algn="l" rtl="0" eaLnBrk="0" fontAlgn="base" hangingPunct="0">
        <a:spcBef>
          <a:spcPct val="20000"/>
        </a:spcBef>
        <a:spcAft>
          <a:spcPct val="0"/>
        </a:spcAft>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b="1">
          <a:solidFill>
            <a:schemeClr val="tx1"/>
          </a:solidFill>
          <a:latin typeface="+mn-lt"/>
        </a:defRPr>
      </a:lvl2pPr>
      <a:lvl3pPr marL="1143000" indent="-228600" algn="l" rtl="0" eaLnBrk="0" fontAlgn="base" hangingPunct="0">
        <a:spcBef>
          <a:spcPct val="20000"/>
        </a:spcBef>
        <a:spcAft>
          <a:spcPct val="0"/>
        </a:spcAft>
        <a:buChar char="•"/>
        <a:defRPr sz="2400" b="1">
          <a:solidFill>
            <a:schemeClr val="tx1"/>
          </a:solidFill>
          <a:latin typeface="+mn-lt"/>
        </a:defRPr>
      </a:lvl3pPr>
      <a:lvl4pPr marL="1600200" indent="-228600" algn="l" rtl="0" eaLnBrk="0" fontAlgn="base" hangingPunct="0">
        <a:spcBef>
          <a:spcPct val="20000"/>
        </a:spcBef>
        <a:spcAft>
          <a:spcPct val="0"/>
        </a:spcAft>
        <a:buChar char="–"/>
        <a:defRPr sz="2000" b="1">
          <a:solidFill>
            <a:schemeClr val="tx1"/>
          </a:solidFill>
          <a:latin typeface="+mn-lt"/>
        </a:defRPr>
      </a:lvl4pPr>
      <a:lvl5pPr marL="2057400" indent="-228600" algn="l" rtl="0" eaLnBrk="0" fontAlgn="base" hangingPunct="0">
        <a:spcBef>
          <a:spcPct val="20000"/>
        </a:spcBef>
        <a:spcAft>
          <a:spcPct val="0"/>
        </a:spcAft>
        <a:buChar char="»"/>
        <a:defRPr sz="2000" b="1">
          <a:solidFill>
            <a:schemeClr val="tx1"/>
          </a:solidFill>
          <a:latin typeface="+mn-lt"/>
        </a:defRPr>
      </a:lvl5pPr>
      <a:lvl6pPr marL="2514600" indent="-228600" algn="l" rtl="0" eaLnBrk="1" fontAlgn="base" hangingPunct="1">
        <a:spcBef>
          <a:spcPct val="20000"/>
        </a:spcBef>
        <a:spcAft>
          <a:spcPct val="0"/>
        </a:spcAft>
        <a:buChar char="»"/>
        <a:defRPr sz="2000" b="1">
          <a:solidFill>
            <a:schemeClr val="tx1"/>
          </a:solidFill>
          <a:latin typeface="+mn-lt"/>
        </a:defRPr>
      </a:lvl6pPr>
      <a:lvl7pPr marL="2971800" indent="-228600" algn="l" rtl="0" eaLnBrk="1" fontAlgn="base" hangingPunct="1">
        <a:spcBef>
          <a:spcPct val="20000"/>
        </a:spcBef>
        <a:spcAft>
          <a:spcPct val="0"/>
        </a:spcAft>
        <a:buChar char="»"/>
        <a:defRPr sz="2000" b="1">
          <a:solidFill>
            <a:schemeClr val="tx1"/>
          </a:solidFill>
          <a:latin typeface="+mn-lt"/>
        </a:defRPr>
      </a:lvl7pPr>
      <a:lvl8pPr marL="3429000" indent="-228600" algn="l" rtl="0" eaLnBrk="1" fontAlgn="base" hangingPunct="1">
        <a:spcBef>
          <a:spcPct val="20000"/>
        </a:spcBef>
        <a:spcAft>
          <a:spcPct val="0"/>
        </a:spcAft>
        <a:buChar char="»"/>
        <a:defRPr sz="2000" b="1">
          <a:solidFill>
            <a:schemeClr val="tx1"/>
          </a:solidFill>
          <a:latin typeface="+mn-lt"/>
        </a:defRPr>
      </a:lvl8pPr>
      <a:lvl9pPr marL="3886200" indent="-228600" algn="l" rtl="0" eaLnBrk="1" fontAlgn="base" hangingPunct="1">
        <a:spcBef>
          <a:spcPct val="20000"/>
        </a:spcBef>
        <a:spcAft>
          <a:spcPct val="0"/>
        </a:spcAft>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youtube.com/watch?v=ubIWyT7nGd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p:txBody>
          <a:bodyPr/>
          <a:lstStyle/>
          <a:p>
            <a:pPr eaLnBrk="1" hangingPunct="1"/>
            <a:r>
              <a:rPr lang="en-US" altLang="en-US"/>
              <a:t>Labor Unions &amp; Strikes</a:t>
            </a:r>
          </a:p>
        </p:txBody>
      </p:sp>
      <p:sp>
        <p:nvSpPr>
          <p:cNvPr id="13314" name="Subtitle 2"/>
          <p:cNvSpPr>
            <a:spLocks noGrp="1"/>
          </p:cNvSpPr>
          <p:nvPr>
            <p:ph type="subTitle" idx="1"/>
          </p:nvPr>
        </p:nvSpPr>
        <p:spPr/>
        <p:txBody>
          <a:bodyPr/>
          <a:lstStyle/>
          <a:p>
            <a:pPr eaLnBrk="1" hangingPunct="1"/>
            <a:r>
              <a:rPr lang="en-US" altLang="en-US"/>
              <a:t>United States History</a:t>
            </a:r>
          </a:p>
        </p:txBody>
      </p:sp>
    </p:spTree>
  </p:cSld>
  <p:clrMapOvr>
    <a:masterClrMapping/>
  </p:clrMapOvr>
  <p:transition spd="med">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0" y="457200"/>
            <a:ext cx="9144000" cy="762000"/>
          </a:xfrm>
        </p:spPr>
        <p:txBody>
          <a:bodyPr/>
          <a:lstStyle/>
          <a:p>
            <a:pPr algn="ctr" eaLnBrk="1" hangingPunct="1"/>
            <a:r>
              <a:rPr lang="en-US" altLang="en-US" sz="4800">
                <a:solidFill>
                  <a:srgbClr val="FF0000"/>
                </a:solidFill>
              </a:rPr>
              <a:t>How did Employers fight against Unions?</a:t>
            </a:r>
          </a:p>
        </p:txBody>
      </p:sp>
      <p:sp>
        <p:nvSpPr>
          <p:cNvPr id="3" name="Content Placeholder 2"/>
          <p:cNvSpPr>
            <a:spLocks noGrp="1"/>
          </p:cNvSpPr>
          <p:nvPr>
            <p:ph idx="1"/>
          </p:nvPr>
        </p:nvSpPr>
        <p:spPr>
          <a:xfrm>
            <a:off x="838200" y="1447800"/>
            <a:ext cx="7848600" cy="5410200"/>
          </a:xfrm>
        </p:spPr>
        <p:txBody>
          <a:bodyPr/>
          <a:lstStyle/>
          <a:p>
            <a:pPr eaLnBrk="1" hangingPunct="1"/>
            <a:r>
              <a:rPr lang="en-US" altLang="en-US" sz="4000" dirty="0"/>
              <a:t>No Union Meetings</a:t>
            </a:r>
          </a:p>
          <a:p>
            <a:pPr eaLnBrk="1" hangingPunct="1"/>
            <a:r>
              <a:rPr lang="en-US" altLang="en-US" sz="4000" dirty="0"/>
              <a:t>Union organizers fired</a:t>
            </a:r>
          </a:p>
          <a:p>
            <a:pPr eaLnBrk="1" hangingPunct="1"/>
            <a:r>
              <a:rPr lang="en-US" altLang="en-US" sz="4000" dirty="0"/>
              <a:t>Blacklisting</a:t>
            </a:r>
          </a:p>
          <a:p>
            <a:pPr eaLnBrk="1" hangingPunct="1"/>
            <a:r>
              <a:rPr lang="en-US" altLang="en-US" sz="4000" dirty="0"/>
              <a:t>Would not bargain collectively</a:t>
            </a:r>
          </a:p>
          <a:p>
            <a:pPr eaLnBrk="1" hangingPunct="1"/>
            <a:r>
              <a:rPr lang="en-US" altLang="en-US" sz="4000" dirty="0"/>
              <a:t>Strikes met with violence</a:t>
            </a:r>
          </a:p>
        </p:txBody>
      </p:sp>
    </p:spTree>
  </p:cSld>
  <p:clrMapOvr>
    <a:masterClrMapping/>
  </p:clrMapOvr>
  <p:transition spd="med">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r>
              <a:rPr lang="en-US" altLang="en-US">
                <a:solidFill>
                  <a:srgbClr val="FF0000"/>
                </a:solidFill>
              </a:rPr>
              <a:t>Collective Bargaining </a:t>
            </a:r>
          </a:p>
        </p:txBody>
      </p:sp>
      <p:sp>
        <p:nvSpPr>
          <p:cNvPr id="28674" name="Content Placeholder 2"/>
          <p:cNvSpPr>
            <a:spLocks noGrp="1"/>
          </p:cNvSpPr>
          <p:nvPr>
            <p:ph idx="1"/>
          </p:nvPr>
        </p:nvSpPr>
        <p:spPr/>
        <p:txBody>
          <a:bodyPr/>
          <a:lstStyle/>
          <a:p>
            <a:r>
              <a:rPr lang="en-US" altLang="en-US"/>
              <a:t>a process of negotiation between employees and a group of employers aimed at agreements to regulate working salaries and other benefits.</a:t>
            </a:r>
          </a:p>
          <a:p>
            <a:endParaRPr lang="en-US" altLang="en-US"/>
          </a:p>
          <a:p>
            <a:endParaRPr lang="en-US" altLang="en-US"/>
          </a:p>
          <a:p>
            <a:r>
              <a:rPr lang="en-US" altLang="en-US"/>
              <a:t>Let’s try it out!!</a:t>
            </a:r>
          </a:p>
          <a:p>
            <a:endParaRPr lang="en-US" altLang="en-US"/>
          </a:p>
        </p:txBody>
      </p:sp>
    </p:spTree>
  </p:cSld>
  <p:clrMapOvr>
    <a:masterClrMapping/>
  </p:clrMapOvr>
  <p:transition spd="med">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r>
              <a:rPr lang="en-US" altLang="en-US">
                <a:solidFill>
                  <a:srgbClr val="FF0000"/>
                </a:solidFill>
              </a:rPr>
              <a:t>Were Unions Effective?</a:t>
            </a:r>
          </a:p>
        </p:txBody>
      </p:sp>
      <p:sp>
        <p:nvSpPr>
          <p:cNvPr id="3" name="Content Placeholder 2"/>
          <p:cNvSpPr>
            <a:spLocks noGrp="1"/>
          </p:cNvSpPr>
          <p:nvPr>
            <p:ph idx="1"/>
          </p:nvPr>
        </p:nvSpPr>
        <p:spPr/>
        <p:txBody>
          <a:bodyPr/>
          <a:lstStyle/>
          <a:p>
            <a:endParaRPr lang="en-US" altLang="en-US"/>
          </a:p>
          <a:p>
            <a:r>
              <a:rPr lang="en-US" altLang="en-US"/>
              <a:t>Yes:  EVENTUALLY created minimum wage and child labor laws (not until 1930s+)</a:t>
            </a:r>
          </a:p>
          <a:p>
            <a:endParaRPr lang="en-US" altLang="en-US"/>
          </a:p>
          <a:p>
            <a:endParaRPr lang="en-US" altLang="en-US"/>
          </a:p>
          <a:p>
            <a:r>
              <a:rPr lang="en-US" altLang="en-US"/>
              <a:t>No:  Employers ignored them and found loopholes.</a:t>
            </a:r>
          </a:p>
        </p:txBody>
      </p:sp>
    </p:spTree>
  </p:cSld>
  <p:clrMapOvr>
    <a:masterClrMapping/>
  </p:clrMapOvr>
  <p:transition spd="med">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Focus: Great Claim Statements</a:t>
            </a:r>
            <a:endParaRPr lang="en-US" dirty="0"/>
          </a:p>
        </p:txBody>
      </p:sp>
      <p:sp>
        <p:nvSpPr>
          <p:cNvPr id="3" name="Content Placeholder 2"/>
          <p:cNvSpPr>
            <a:spLocks noGrp="1"/>
          </p:cNvSpPr>
          <p:nvPr>
            <p:ph idx="1"/>
          </p:nvPr>
        </p:nvSpPr>
        <p:spPr>
          <a:xfrm>
            <a:off x="381001" y="1143000"/>
            <a:ext cx="8534400" cy="5715000"/>
          </a:xfrm>
        </p:spPr>
        <p:txBody>
          <a:bodyPr>
            <a:normAutofit/>
          </a:bodyPr>
          <a:lstStyle/>
          <a:p>
            <a:r>
              <a:rPr lang="en-US" sz="2500" b="0" dirty="0">
                <a:solidFill>
                  <a:schemeClr val="bg1"/>
                </a:solidFill>
              </a:rPr>
              <a:t>What do we need a good claim statement (thesis)?</a:t>
            </a:r>
          </a:p>
          <a:p>
            <a:r>
              <a:rPr lang="en-US" sz="2500" b="0" dirty="0">
                <a:solidFill>
                  <a:schemeClr val="bg1"/>
                </a:solidFill>
              </a:rPr>
              <a:t>What makes a claim statement great?</a:t>
            </a:r>
          </a:p>
          <a:p>
            <a:r>
              <a:rPr lang="en-US" sz="2500" b="0" dirty="0">
                <a:solidFill>
                  <a:schemeClr val="bg1"/>
                </a:solidFill>
              </a:rPr>
              <a:t>The Formula</a:t>
            </a:r>
          </a:p>
          <a:p>
            <a:pPr lvl="1"/>
            <a:r>
              <a:rPr lang="en-US" sz="2500" b="0" dirty="0">
                <a:solidFill>
                  <a:schemeClr val="bg1"/>
                </a:solidFill>
              </a:rPr>
              <a:t>[My argument is this], because </a:t>
            </a:r>
            <a:r>
              <a:rPr lang="en-US" sz="2500" b="0" u="sng" dirty="0">
                <a:solidFill>
                  <a:schemeClr val="bg1"/>
                </a:solidFill>
              </a:rPr>
              <a:t>    A    </a:t>
            </a:r>
            <a:r>
              <a:rPr lang="en-US" sz="2500" b="0" dirty="0">
                <a:solidFill>
                  <a:schemeClr val="bg1"/>
                </a:solidFill>
              </a:rPr>
              <a:t>, </a:t>
            </a:r>
            <a:r>
              <a:rPr lang="en-US" sz="2500" b="0" u="sng" dirty="0">
                <a:solidFill>
                  <a:schemeClr val="bg1"/>
                </a:solidFill>
              </a:rPr>
              <a:t>    B    </a:t>
            </a:r>
            <a:r>
              <a:rPr lang="en-US" sz="2500" b="0" dirty="0">
                <a:solidFill>
                  <a:schemeClr val="bg1"/>
                </a:solidFill>
              </a:rPr>
              <a:t>, </a:t>
            </a:r>
            <a:r>
              <a:rPr lang="en-US" sz="2500" b="0" u="sng" dirty="0">
                <a:solidFill>
                  <a:schemeClr val="bg1"/>
                </a:solidFill>
              </a:rPr>
              <a:t>    C    </a:t>
            </a:r>
            <a:r>
              <a:rPr lang="en-US" sz="2500" b="0" dirty="0">
                <a:solidFill>
                  <a:schemeClr val="bg1"/>
                </a:solidFill>
              </a:rPr>
              <a:t>.</a:t>
            </a:r>
          </a:p>
          <a:p>
            <a:pPr lvl="1"/>
            <a:r>
              <a:rPr lang="en-US" sz="2500" b="0" dirty="0">
                <a:solidFill>
                  <a:schemeClr val="bg1"/>
                </a:solidFill>
              </a:rPr>
              <a:t>Ex. “</a:t>
            </a:r>
            <a:r>
              <a:rPr lang="en-US" sz="2500" b="0" dirty="0" smtClean="0">
                <a:solidFill>
                  <a:schemeClr val="bg1"/>
                </a:solidFill>
              </a:rPr>
              <a:t>Mrs. Morris is </a:t>
            </a:r>
            <a:r>
              <a:rPr lang="en-US" sz="2500" b="0" dirty="0">
                <a:solidFill>
                  <a:schemeClr val="bg1"/>
                </a:solidFill>
              </a:rPr>
              <a:t>the greatest teacher ever, because </a:t>
            </a:r>
            <a:r>
              <a:rPr lang="en-US" sz="2500" b="0" dirty="0" smtClean="0">
                <a:solidFill>
                  <a:schemeClr val="bg1"/>
                </a:solidFill>
              </a:rPr>
              <a:t>she </a:t>
            </a:r>
            <a:r>
              <a:rPr lang="en-US" sz="2500" b="0" dirty="0">
                <a:solidFill>
                  <a:schemeClr val="bg1"/>
                </a:solidFill>
              </a:rPr>
              <a:t>is super smart, hilarious, and easy to understand.” [A+]</a:t>
            </a:r>
          </a:p>
          <a:p>
            <a:pPr marL="0" indent="0">
              <a:buNone/>
            </a:pPr>
            <a:endParaRPr lang="en-US" sz="2500" b="0" dirty="0">
              <a:solidFill>
                <a:schemeClr val="bg1"/>
              </a:solidFill>
            </a:endParaRPr>
          </a:p>
          <a:p>
            <a:pPr marL="0" indent="0">
              <a:buNone/>
            </a:pPr>
            <a:r>
              <a:rPr lang="en-US" sz="2500" b="0" dirty="0">
                <a:solidFill>
                  <a:schemeClr val="bg1"/>
                </a:solidFill>
              </a:rPr>
              <a:t>Your Prompt: Were labor unions effective at protecting workers’ rights?</a:t>
            </a:r>
          </a:p>
        </p:txBody>
      </p:sp>
    </p:spTree>
    <p:extLst>
      <p:ext uri="{BB962C8B-B14F-4D97-AF65-F5344CB8AC3E}">
        <p14:creationId xmlns:p14="http://schemas.microsoft.com/office/powerpoint/2010/main" val="274714831"/>
      </p:ext>
    </p:extLst>
  </p:cSld>
  <p:clrMapOvr>
    <a:masterClrMapping/>
  </p:clrMapOvr>
  <p:transition spd="med">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Focus: Counterclaims</a:t>
            </a:r>
            <a:endParaRPr lang="en-US" dirty="0"/>
          </a:p>
        </p:txBody>
      </p:sp>
      <p:sp>
        <p:nvSpPr>
          <p:cNvPr id="3" name="Content Placeholder 2"/>
          <p:cNvSpPr>
            <a:spLocks noGrp="1"/>
          </p:cNvSpPr>
          <p:nvPr>
            <p:ph idx="1"/>
          </p:nvPr>
        </p:nvSpPr>
        <p:spPr/>
        <p:txBody>
          <a:bodyPr>
            <a:normAutofit/>
          </a:bodyPr>
          <a:lstStyle/>
          <a:p>
            <a:r>
              <a:rPr lang="en-US" sz="2500" b="0" dirty="0">
                <a:solidFill>
                  <a:schemeClr val="bg1"/>
                </a:solidFill>
              </a:rPr>
              <a:t>A stance that someone could take in response to the prompt that isn’t the stance YOU are taking</a:t>
            </a:r>
          </a:p>
          <a:p>
            <a:r>
              <a:rPr lang="en-US" sz="2500" b="0" dirty="0">
                <a:solidFill>
                  <a:schemeClr val="bg1"/>
                </a:solidFill>
              </a:rPr>
              <a:t>Doesn’t have to be the exact opposite</a:t>
            </a:r>
          </a:p>
          <a:p>
            <a:r>
              <a:rPr lang="en-US" sz="2500" b="0" dirty="0">
                <a:solidFill>
                  <a:schemeClr val="bg1"/>
                </a:solidFill>
              </a:rPr>
              <a:t>Needs to be something that people would actually believe</a:t>
            </a:r>
          </a:p>
          <a:p>
            <a:r>
              <a:rPr lang="en-US" sz="2500" b="0" dirty="0">
                <a:solidFill>
                  <a:schemeClr val="bg1"/>
                </a:solidFill>
              </a:rPr>
              <a:t>Where should it go?</a:t>
            </a:r>
          </a:p>
        </p:txBody>
      </p:sp>
    </p:spTree>
    <p:extLst>
      <p:ext uri="{BB962C8B-B14F-4D97-AF65-F5344CB8AC3E}">
        <p14:creationId xmlns:p14="http://schemas.microsoft.com/office/powerpoint/2010/main" val="1717764809"/>
      </p:ext>
    </p:extLst>
  </p:cSld>
  <p:clrMapOvr>
    <a:masterClrMapping/>
  </p:clrMapOvr>
  <p:transition spd="med">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r>
              <a:rPr lang="en-US" altLang="en-US"/>
              <a:t>Progress and Progressivism</a:t>
            </a:r>
          </a:p>
        </p:txBody>
      </p:sp>
      <p:sp>
        <p:nvSpPr>
          <p:cNvPr id="3" name="Content Placeholder 2"/>
          <p:cNvSpPr>
            <a:spLocks noGrp="1"/>
          </p:cNvSpPr>
          <p:nvPr>
            <p:ph idx="1"/>
          </p:nvPr>
        </p:nvSpPr>
        <p:spPr/>
        <p:txBody>
          <a:bodyPr/>
          <a:lstStyle/>
          <a:p>
            <a:r>
              <a:rPr lang="en-US" altLang="en-US" dirty="0"/>
              <a:t>Progress – </a:t>
            </a:r>
            <a:r>
              <a:rPr lang="en-US" altLang="en-US" b="0" dirty="0"/>
              <a:t>To move forward, make better</a:t>
            </a:r>
          </a:p>
          <a:p>
            <a:r>
              <a:rPr lang="en-US" altLang="en-US" dirty="0"/>
              <a:t>Progressivism:  </a:t>
            </a:r>
            <a:r>
              <a:rPr lang="en-US" altLang="en-US" b="0" dirty="0"/>
              <a:t>a social movement and grew into a political movement. The early progressives rejected Social Darwinism. </a:t>
            </a:r>
            <a:endParaRPr lang="en-US" altLang="en-US" b="0" dirty="0" smtClean="0"/>
          </a:p>
          <a:p>
            <a:endParaRPr lang="en-US" altLang="en-US" b="0" dirty="0"/>
          </a:p>
          <a:p>
            <a:endParaRPr lang="en-US" altLang="en-US" b="0" dirty="0" smtClean="0"/>
          </a:p>
          <a:p>
            <a:r>
              <a:rPr lang="en-US" altLang="en-US" u="sng" dirty="0">
                <a:hlinkClick r:id="rId2"/>
              </a:rPr>
              <a:t>http://www.youtube.com/watch?v=ubIWyT7nGdU</a:t>
            </a:r>
            <a:r>
              <a:rPr lang="en-US" altLang="en-US" dirty="0"/>
              <a:t>  </a:t>
            </a:r>
          </a:p>
          <a:p>
            <a:endParaRPr lang="en-US" altLang="en-US" dirty="0"/>
          </a:p>
        </p:txBody>
      </p:sp>
    </p:spTree>
  </p:cSld>
  <p:clrMapOvr>
    <a:masterClrMapping/>
  </p:clrMapOvr>
  <p:transition spd="med">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dirty="0" smtClean="0"/>
              <a:t>Solving Problems:  Working Conditions</a:t>
            </a:r>
            <a:endParaRPr lang="en-US" altLang="en-US" dirty="0"/>
          </a:p>
        </p:txBody>
      </p:sp>
      <p:sp>
        <p:nvSpPr>
          <p:cNvPr id="21506" name="Content Placeholder 2"/>
          <p:cNvSpPr>
            <a:spLocks noGrp="1"/>
          </p:cNvSpPr>
          <p:nvPr>
            <p:ph idx="1"/>
          </p:nvPr>
        </p:nvSpPr>
        <p:spPr>
          <a:xfrm>
            <a:off x="1066800" y="990600"/>
            <a:ext cx="8077200" cy="3657600"/>
          </a:xfrm>
        </p:spPr>
        <p:txBody>
          <a:bodyPr>
            <a:normAutofit fontScale="92500" lnSpcReduction="20000"/>
          </a:bodyPr>
          <a:lstStyle/>
          <a:p>
            <a:r>
              <a:rPr lang="en-US" altLang="en-US" dirty="0">
                <a:solidFill>
                  <a:srgbClr val="292929"/>
                </a:solidFill>
              </a:rPr>
              <a:t>Labor Union:  </a:t>
            </a:r>
            <a:r>
              <a:rPr lang="en-US" altLang="en-US" b="0" dirty="0">
                <a:solidFill>
                  <a:srgbClr val="292929"/>
                </a:solidFill>
              </a:rPr>
              <a:t>An organized association of workers formed to protect and further their RIGHTS and </a:t>
            </a:r>
            <a:r>
              <a:rPr lang="en-US" altLang="en-US" b="0" dirty="0" smtClean="0">
                <a:solidFill>
                  <a:srgbClr val="292929"/>
                </a:solidFill>
              </a:rPr>
              <a:t>INTERESTS</a:t>
            </a:r>
            <a:endParaRPr lang="en-US" altLang="en-US" dirty="0"/>
          </a:p>
          <a:p>
            <a:r>
              <a:rPr lang="en-US" altLang="en-US" dirty="0">
                <a:solidFill>
                  <a:srgbClr val="FF0000"/>
                </a:solidFill>
              </a:rPr>
              <a:t>Strikes:  </a:t>
            </a:r>
            <a:r>
              <a:rPr lang="en-US" altLang="en-US" b="0" dirty="0">
                <a:solidFill>
                  <a:srgbClr val="FF0000"/>
                </a:solidFill>
              </a:rPr>
              <a:t>A group, rallying and not going to work.  Demanding better conditions from their bosses</a:t>
            </a:r>
            <a:r>
              <a:rPr lang="en-US" altLang="en-US" b="0" dirty="0" smtClean="0">
                <a:solidFill>
                  <a:srgbClr val="FF0000"/>
                </a:solidFill>
              </a:rPr>
              <a:t>.</a:t>
            </a:r>
          </a:p>
          <a:p>
            <a:r>
              <a:rPr lang="en-US" u="sng" dirty="0"/>
              <a:t>Collective bargaining</a:t>
            </a:r>
            <a:r>
              <a:rPr lang="en-US" dirty="0"/>
              <a:t>- the ability for laborers to work together to ensure their interests; “Strength in numbers”</a:t>
            </a:r>
            <a:endParaRPr lang="en-US" u="sng" dirty="0"/>
          </a:p>
          <a:p>
            <a:endParaRPr lang="en-US" altLang="en-US" b="0" dirty="0">
              <a:solidFill>
                <a:srgbClr val="FF0000"/>
              </a:solidFill>
            </a:endParaRPr>
          </a:p>
        </p:txBody>
      </p:sp>
    </p:spTree>
  </p:cSld>
  <p:clrMapOvr>
    <a:masterClrMapping/>
  </p:clrMapOvr>
  <p:transition spd="med">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US" altLang="en-US">
                <a:solidFill>
                  <a:srgbClr val="FF0000"/>
                </a:solidFill>
              </a:rPr>
              <a:t>Knights of Labor</a:t>
            </a:r>
          </a:p>
        </p:txBody>
      </p:sp>
      <p:sp>
        <p:nvSpPr>
          <p:cNvPr id="19458" name="Content Placeholder 2"/>
          <p:cNvSpPr>
            <a:spLocks noGrp="1"/>
          </p:cNvSpPr>
          <p:nvPr>
            <p:ph sz="half" idx="1"/>
          </p:nvPr>
        </p:nvSpPr>
        <p:spPr>
          <a:xfrm>
            <a:off x="381000" y="990600"/>
            <a:ext cx="3848100" cy="5410200"/>
          </a:xfrm>
        </p:spPr>
        <p:txBody>
          <a:bodyPr/>
          <a:lstStyle/>
          <a:p>
            <a:pPr eaLnBrk="1" hangingPunct="1"/>
            <a:endParaRPr lang="en-US" altLang="en-US"/>
          </a:p>
        </p:txBody>
      </p:sp>
      <p:sp>
        <p:nvSpPr>
          <p:cNvPr id="8196" name="Content Placeholder 3"/>
          <p:cNvSpPr>
            <a:spLocks noGrp="1"/>
          </p:cNvSpPr>
          <p:nvPr>
            <p:ph sz="half" idx="2"/>
          </p:nvPr>
        </p:nvSpPr>
        <p:spPr>
          <a:xfrm>
            <a:off x="4114800" y="381000"/>
            <a:ext cx="5029200" cy="6324600"/>
          </a:xfrm>
        </p:spPr>
        <p:txBody>
          <a:bodyPr>
            <a:normAutofit fontScale="92500"/>
          </a:bodyPr>
          <a:lstStyle/>
          <a:p>
            <a:pPr eaLnBrk="1" hangingPunct="1">
              <a:defRPr/>
            </a:pPr>
            <a:r>
              <a:rPr lang="en-US" altLang="en-US" dirty="0"/>
              <a:t>First important national union</a:t>
            </a:r>
          </a:p>
          <a:p>
            <a:pPr eaLnBrk="1" hangingPunct="1">
              <a:defRPr/>
            </a:pPr>
            <a:r>
              <a:rPr lang="en-US" altLang="en-US" dirty="0"/>
              <a:t>Wanted to organize ALL workers: skilled, unskilled and of </a:t>
            </a:r>
            <a:r>
              <a:rPr lang="en-US" altLang="en-US" i="1" dirty="0"/>
              <a:t>all backgrounds </a:t>
            </a:r>
            <a:r>
              <a:rPr lang="en-US" altLang="en-US" b="0" dirty="0"/>
              <a:t>(no racial restrictions)</a:t>
            </a:r>
            <a:endParaRPr lang="en-US" altLang="en-US" i="1" dirty="0"/>
          </a:p>
          <a:p>
            <a:pPr eaLnBrk="1" hangingPunct="1">
              <a:defRPr/>
            </a:pPr>
            <a:r>
              <a:rPr lang="en-US" altLang="en-US" dirty="0"/>
              <a:t>Set the example: negotiate, then strike if needed</a:t>
            </a:r>
          </a:p>
          <a:p>
            <a:pPr eaLnBrk="1" hangingPunct="1">
              <a:defRPr/>
            </a:pPr>
            <a:r>
              <a:rPr lang="en-US" altLang="en-US" dirty="0"/>
              <a:t>Goals: 8 hour day; end of child labor</a:t>
            </a:r>
          </a:p>
          <a:p>
            <a:pPr eaLnBrk="1" hangingPunct="1">
              <a:defRPr/>
            </a:pPr>
            <a:r>
              <a:rPr lang="en-US" altLang="en-US" dirty="0"/>
              <a:t>Lost influence after violent </a:t>
            </a:r>
            <a:r>
              <a:rPr lang="en-US" altLang="en-US" dirty="0" smtClean="0"/>
              <a:t>strikes</a:t>
            </a:r>
          </a:p>
          <a:p>
            <a:pPr eaLnBrk="1" hangingPunct="1">
              <a:defRPr/>
            </a:pPr>
            <a:r>
              <a:rPr lang="en-US" altLang="en-US" dirty="0" smtClean="0"/>
              <a:t>Wanted to pass legislation</a:t>
            </a:r>
            <a:endParaRPr lang="en-US" altLang="en-US" dirty="0"/>
          </a:p>
        </p:txBody>
      </p:sp>
    </p:spTree>
  </p:cSld>
  <p:clrMapOvr>
    <a:masterClrMapping/>
  </p:clrMapOvr>
  <p:transition spd="med">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pPr eaLnBrk="1" hangingPunct="1"/>
            <a:r>
              <a:rPr lang="en-US" altLang="en-US"/>
              <a:t>Other Unions</a:t>
            </a:r>
          </a:p>
        </p:txBody>
      </p:sp>
      <p:sp>
        <p:nvSpPr>
          <p:cNvPr id="3" name="Content Placeholder 2"/>
          <p:cNvSpPr>
            <a:spLocks noGrp="1"/>
          </p:cNvSpPr>
          <p:nvPr>
            <p:ph sz="half" idx="1"/>
          </p:nvPr>
        </p:nvSpPr>
        <p:spPr>
          <a:xfrm>
            <a:off x="0" y="914400"/>
            <a:ext cx="4953000" cy="5943600"/>
          </a:xfrm>
        </p:spPr>
        <p:txBody>
          <a:bodyPr>
            <a:normAutofit lnSpcReduction="10000"/>
          </a:bodyPr>
          <a:lstStyle/>
          <a:p>
            <a:pPr eaLnBrk="1" hangingPunct="1">
              <a:defRPr/>
            </a:pPr>
            <a:r>
              <a:rPr lang="en-US" altLang="en-US" dirty="0">
                <a:solidFill>
                  <a:srgbClr val="FF0000"/>
                </a:solidFill>
              </a:rPr>
              <a:t>American Federation of Labor (AFL): </a:t>
            </a:r>
          </a:p>
          <a:p>
            <a:pPr lvl="1" eaLnBrk="1" hangingPunct="1">
              <a:defRPr/>
            </a:pPr>
            <a:r>
              <a:rPr lang="en-US" altLang="en-US" dirty="0"/>
              <a:t>Smaller local unions with a national organization</a:t>
            </a:r>
          </a:p>
          <a:p>
            <a:pPr lvl="1" eaLnBrk="1" hangingPunct="1">
              <a:defRPr/>
            </a:pPr>
            <a:r>
              <a:rPr lang="en-US" altLang="en-US" dirty="0"/>
              <a:t>Wages, hours, conditions</a:t>
            </a:r>
          </a:p>
          <a:p>
            <a:pPr lvl="1" eaLnBrk="1" hangingPunct="1">
              <a:defRPr/>
            </a:pPr>
            <a:r>
              <a:rPr lang="en-US" altLang="en-US" dirty="0"/>
              <a:t>Strikes, collective bargaining</a:t>
            </a:r>
          </a:p>
          <a:p>
            <a:pPr lvl="1" eaLnBrk="1" hangingPunct="1">
              <a:defRPr/>
            </a:pPr>
            <a:r>
              <a:rPr lang="en-US" altLang="en-US" dirty="0" smtClean="0"/>
              <a:t>Excluded African-Americans</a:t>
            </a:r>
            <a:endParaRPr lang="en-US" altLang="en-US" dirty="0"/>
          </a:p>
          <a:p>
            <a:pPr eaLnBrk="1" hangingPunct="1">
              <a:defRPr/>
            </a:pPr>
            <a:r>
              <a:rPr lang="en-US" altLang="en-US" dirty="0">
                <a:solidFill>
                  <a:srgbClr val="FF0000"/>
                </a:solidFill>
              </a:rPr>
              <a:t>Industrial Workers of the World (IWW)</a:t>
            </a:r>
          </a:p>
          <a:p>
            <a:pPr lvl="1" eaLnBrk="1" hangingPunct="1">
              <a:defRPr/>
            </a:pPr>
            <a:r>
              <a:rPr lang="en-US" altLang="en-US" dirty="0" smtClean="0"/>
              <a:t>Wanted to abolish the wage system </a:t>
            </a:r>
          </a:p>
          <a:p>
            <a:pPr lvl="1" eaLnBrk="1" hangingPunct="1">
              <a:defRPr/>
            </a:pPr>
            <a:r>
              <a:rPr lang="en-US" altLang="en-US" dirty="0" smtClean="0"/>
              <a:t>Socialism </a:t>
            </a:r>
            <a:r>
              <a:rPr lang="en-US" altLang="en-US" dirty="0"/>
              <a:t>(Wobblies</a:t>
            </a:r>
            <a:r>
              <a:rPr lang="en-US" altLang="en-US" dirty="0" smtClean="0"/>
              <a:t>)</a:t>
            </a:r>
          </a:p>
          <a:p>
            <a:pPr lvl="1" eaLnBrk="1" hangingPunct="1">
              <a:defRPr/>
            </a:pPr>
            <a:r>
              <a:rPr lang="en-US" altLang="en-US" dirty="0" smtClean="0"/>
              <a:t>Start a Revolution</a:t>
            </a:r>
            <a:endParaRPr lang="en-US" altLang="en-US" dirty="0"/>
          </a:p>
        </p:txBody>
      </p:sp>
      <p:sp>
        <p:nvSpPr>
          <p:cNvPr id="20483" name="Content Placeholder 3"/>
          <p:cNvSpPr>
            <a:spLocks noGrp="1"/>
          </p:cNvSpPr>
          <p:nvPr>
            <p:ph sz="half" idx="2"/>
          </p:nvPr>
        </p:nvSpPr>
        <p:spPr/>
        <p:txBody>
          <a:bodyPr/>
          <a:lstStyle/>
          <a:p>
            <a:pPr eaLnBrk="1" hangingPunct="1"/>
            <a:endParaRPr lang="en-US" altLang="en-US" dirty="0"/>
          </a:p>
        </p:txBody>
      </p:sp>
    </p:spTree>
  </p:cSld>
  <p:clrMapOvr>
    <a:masterClrMapping/>
  </p:clrMapOvr>
  <p:transition spd="med">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US" altLang="en-US"/>
              <a:t>Labor Union Leaders – </a:t>
            </a:r>
            <a:r>
              <a:rPr lang="en-US" altLang="en-US">
                <a:solidFill>
                  <a:srgbClr val="FF0000"/>
                </a:solidFill>
              </a:rPr>
              <a:t>Samuel Gompers</a:t>
            </a:r>
          </a:p>
        </p:txBody>
      </p:sp>
      <p:sp>
        <p:nvSpPr>
          <p:cNvPr id="3" name="Content Placeholder 2"/>
          <p:cNvSpPr>
            <a:spLocks noGrp="1"/>
          </p:cNvSpPr>
          <p:nvPr>
            <p:ph sz="half" idx="1"/>
          </p:nvPr>
        </p:nvSpPr>
        <p:spPr>
          <a:xfrm>
            <a:off x="0" y="990600"/>
            <a:ext cx="5067300" cy="5867400"/>
          </a:xfrm>
        </p:spPr>
        <p:txBody>
          <a:bodyPr/>
          <a:lstStyle/>
          <a:p>
            <a:r>
              <a:rPr lang="en-US" altLang="en-US" dirty="0"/>
              <a:t>London Immigrant</a:t>
            </a:r>
          </a:p>
          <a:p>
            <a:r>
              <a:rPr lang="en-US" altLang="en-US" dirty="0"/>
              <a:t>At age 10, worked as a cigar maker</a:t>
            </a:r>
          </a:p>
          <a:p>
            <a:r>
              <a:rPr lang="en-US" altLang="en-US" dirty="0"/>
              <a:t>Moves to US – becomes the Cigar Workers Union President</a:t>
            </a:r>
          </a:p>
          <a:p>
            <a:r>
              <a:rPr lang="en-US" altLang="en-US" dirty="0"/>
              <a:t>Wants to combine unions all together</a:t>
            </a:r>
          </a:p>
          <a:p>
            <a:r>
              <a:rPr lang="en-US" altLang="en-US" dirty="0"/>
              <a:t>FOUNDED AMERICAN FEDERATON OF LABOR CRAFT UNION</a:t>
            </a:r>
          </a:p>
          <a:p>
            <a:r>
              <a:rPr lang="en-US" altLang="en-US" dirty="0"/>
              <a:t>1 million members</a:t>
            </a:r>
          </a:p>
        </p:txBody>
      </p:sp>
      <p:sp>
        <p:nvSpPr>
          <p:cNvPr id="22531" name="Content Placeholder 3"/>
          <p:cNvSpPr>
            <a:spLocks noGrp="1"/>
          </p:cNvSpPr>
          <p:nvPr>
            <p:ph sz="half" idx="2"/>
          </p:nvPr>
        </p:nvSpPr>
        <p:spPr/>
        <p:txBody>
          <a:bodyPr/>
          <a:lstStyle/>
          <a:p>
            <a:endParaRPr lang="en-US" altLang="en-US"/>
          </a:p>
        </p:txBody>
      </p:sp>
    </p:spTree>
  </p:cSld>
  <p:clrMapOvr>
    <a:masterClrMapping/>
  </p:clrMapOvr>
  <p:transition spd="med">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US" altLang="en-US"/>
              <a:t>Labor Union Leaders – </a:t>
            </a:r>
            <a:r>
              <a:rPr lang="en-US" altLang="en-US">
                <a:solidFill>
                  <a:srgbClr val="FF0000"/>
                </a:solidFill>
              </a:rPr>
              <a:t>Eugene V Debs</a:t>
            </a:r>
          </a:p>
        </p:txBody>
      </p:sp>
      <p:sp>
        <p:nvSpPr>
          <p:cNvPr id="3" name="Content Placeholder 2"/>
          <p:cNvSpPr>
            <a:spLocks noGrp="1"/>
          </p:cNvSpPr>
          <p:nvPr>
            <p:ph sz="half" idx="1"/>
          </p:nvPr>
        </p:nvSpPr>
        <p:spPr>
          <a:xfrm>
            <a:off x="0" y="990600"/>
            <a:ext cx="4914900" cy="5867400"/>
          </a:xfrm>
        </p:spPr>
        <p:txBody>
          <a:bodyPr/>
          <a:lstStyle/>
          <a:p>
            <a:r>
              <a:rPr lang="en-US" altLang="en-US"/>
              <a:t>American Socialist Party</a:t>
            </a:r>
          </a:p>
          <a:p>
            <a:r>
              <a:rPr lang="en-US" altLang="en-US"/>
              <a:t>At age 15, was a railroad fireman</a:t>
            </a:r>
          </a:p>
          <a:p>
            <a:r>
              <a:rPr lang="en-US" altLang="en-US"/>
              <a:t>Started Brotherhood of LocoFiremen Union</a:t>
            </a:r>
          </a:p>
          <a:p>
            <a:r>
              <a:rPr lang="en-US" altLang="en-US"/>
              <a:t>Combined unions together</a:t>
            </a:r>
            <a:r>
              <a:rPr lang="is-IS" altLang="en-US"/>
              <a:t>…ALL RAILROAD WORKERS</a:t>
            </a:r>
          </a:p>
          <a:p>
            <a:r>
              <a:rPr lang="is-IS" altLang="en-US"/>
              <a:t>Led PULLMAN STRIKE</a:t>
            </a:r>
          </a:p>
          <a:p>
            <a:r>
              <a:rPr lang="is-IS" altLang="en-US"/>
              <a:t>Runs for President as Communist Party</a:t>
            </a:r>
            <a:endParaRPr lang="en-US" altLang="en-US"/>
          </a:p>
        </p:txBody>
      </p:sp>
      <p:sp>
        <p:nvSpPr>
          <p:cNvPr id="23555" name="Content Placeholder 3"/>
          <p:cNvSpPr>
            <a:spLocks noGrp="1"/>
          </p:cNvSpPr>
          <p:nvPr>
            <p:ph sz="half" idx="2"/>
          </p:nvPr>
        </p:nvSpPr>
        <p:spPr/>
        <p:txBody>
          <a:bodyPr/>
          <a:lstStyle/>
          <a:p>
            <a:endParaRPr lang="en-US" altLang="en-US"/>
          </a:p>
        </p:txBody>
      </p:sp>
    </p:spTree>
  </p:cSld>
  <p:clrMapOvr>
    <a:masterClrMapping/>
  </p:clrMapOvr>
  <p:transition spd="med">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US" altLang="en-US"/>
              <a:t>Labor Union Leaders – </a:t>
            </a:r>
            <a:r>
              <a:rPr lang="en-US" altLang="en-US">
                <a:solidFill>
                  <a:srgbClr val="FF0000"/>
                </a:solidFill>
              </a:rPr>
              <a:t>Mary “Mother” Jones</a:t>
            </a:r>
          </a:p>
        </p:txBody>
      </p:sp>
      <p:sp>
        <p:nvSpPr>
          <p:cNvPr id="3" name="Content Placeholder 2"/>
          <p:cNvSpPr>
            <a:spLocks noGrp="1"/>
          </p:cNvSpPr>
          <p:nvPr>
            <p:ph sz="half" idx="1"/>
          </p:nvPr>
        </p:nvSpPr>
        <p:spPr>
          <a:xfrm>
            <a:off x="0" y="990600"/>
            <a:ext cx="4914900" cy="5867400"/>
          </a:xfrm>
        </p:spPr>
        <p:txBody>
          <a:bodyPr/>
          <a:lstStyle/>
          <a:p>
            <a:r>
              <a:rPr lang="en-US" altLang="en-US"/>
              <a:t>Irish Immigrant</a:t>
            </a:r>
          </a:p>
          <a:p>
            <a:r>
              <a:rPr lang="en-US" altLang="en-US"/>
              <a:t>Worked for the KNIGHTS OF LABOR</a:t>
            </a:r>
          </a:p>
          <a:p>
            <a:r>
              <a:rPr lang="en-US" altLang="en-US"/>
              <a:t>Was considered “The most dangerous woman” because she was so influential</a:t>
            </a:r>
          </a:p>
          <a:p>
            <a:r>
              <a:rPr lang="en-US" altLang="en-US"/>
              <a:t>“I’m a Humanitarian worker, </a:t>
            </a:r>
            <a:r>
              <a:rPr lang="is-IS" altLang="en-US"/>
              <a:t>not a hell-raiser”</a:t>
            </a:r>
          </a:p>
          <a:p>
            <a:r>
              <a:rPr lang="is-IS" altLang="en-US"/>
              <a:t>Involved in the Haymarket Affair</a:t>
            </a:r>
            <a:endParaRPr lang="en-US" altLang="en-US"/>
          </a:p>
        </p:txBody>
      </p:sp>
      <p:sp>
        <p:nvSpPr>
          <p:cNvPr id="24579" name="Content Placeholder 3"/>
          <p:cNvSpPr>
            <a:spLocks noGrp="1"/>
          </p:cNvSpPr>
          <p:nvPr>
            <p:ph sz="half" idx="2"/>
          </p:nvPr>
        </p:nvSpPr>
        <p:spPr/>
        <p:txBody>
          <a:bodyPr/>
          <a:lstStyle/>
          <a:p>
            <a:endParaRPr lang="en-US" altLang="en-US"/>
          </a:p>
        </p:txBody>
      </p:sp>
    </p:spTree>
  </p:cSld>
  <p:clrMapOvr>
    <a:masterClrMapping/>
  </p:clrMapOvr>
  <p:transition spd="med">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495300" y="217488"/>
            <a:ext cx="9144000" cy="762000"/>
          </a:xfrm>
        </p:spPr>
        <p:txBody>
          <a:bodyPr/>
          <a:lstStyle/>
          <a:p>
            <a:r>
              <a:rPr lang="en-US" altLang="en-US">
                <a:solidFill>
                  <a:srgbClr val="FF0000"/>
                </a:solidFill>
              </a:rPr>
              <a:t>Haymarket Affair</a:t>
            </a:r>
          </a:p>
        </p:txBody>
      </p:sp>
      <p:sp>
        <p:nvSpPr>
          <p:cNvPr id="25603" name="Content Placeholder 3"/>
          <p:cNvSpPr>
            <a:spLocks noGrp="1"/>
          </p:cNvSpPr>
          <p:nvPr>
            <p:ph sz="half" idx="2"/>
          </p:nvPr>
        </p:nvSpPr>
        <p:spPr/>
        <p:txBody>
          <a:bodyPr/>
          <a:lstStyle/>
          <a:p>
            <a:endParaRPr lang="en-US" altLang="en-US"/>
          </a:p>
        </p:txBody>
      </p:sp>
      <p:sp>
        <p:nvSpPr>
          <p:cNvPr id="2" name="Content Placeholder 1"/>
          <p:cNvSpPr>
            <a:spLocks noGrp="1"/>
          </p:cNvSpPr>
          <p:nvPr>
            <p:ph sz="half" idx="1"/>
          </p:nvPr>
        </p:nvSpPr>
        <p:spPr/>
        <p:txBody>
          <a:bodyPr/>
          <a:lstStyle/>
          <a:p>
            <a:endParaRPr lang="en-US"/>
          </a:p>
        </p:txBody>
      </p:sp>
      <p:sp>
        <p:nvSpPr>
          <p:cNvPr id="7" name="Content Placeholder 2"/>
          <p:cNvSpPr txBox="1">
            <a:spLocks/>
          </p:cNvSpPr>
          <p:nvPr/>
        </p:nvSpPr>
        <p:spPr bwMode="auto">
          <a:xfrm>
            <a:off x="224366" y="3203367"/>
            <a:ext cx="8081433" cy="3880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Char char="•"/>
              <a:defRPr sz="28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b="1">
                <a:solidFill>
                  <a:schemeClr val="tx1"/>
                </a:solidFill>
                <a:latin typeface="+mn-lt"/>
              </a:defRPr>
            </a:lvl2pPr>
            <a:lvl3pPr marL="1143000" indent="-228600" algn="l" rtl="0" eaLnBrk="0" fontAlgn="base" hangingPunct="0">
              <a:spcBef>
                <a:spcPct val="20000"/>
              </a:spcBef>
              <a:spcAft>
                <a:spcPct val="0"/>
              </a:spcAft>
              <a:buChar char="•"/>
              <a:defRPr sz="2000" b="1">
                <a:solidFill>
                  <a:schemeClr val="tx1"/>
                </a:solidFill>
                <a:latin typeface="+mn-lt"/>
              </a:defRPr>
            </a:lvl3pPr>
            <a:lvl4pPr marL="1600200" indent="-228600" algn="l" rtl="0" eaLnBrk="0" fontAlgn="base" hangingPunct="0">
              <a:spcBef>
                <a:spcPct val="20000"/>
              </a:spcBef>
              <a:spcAft>
                <a:spcPct val="0"/>
              </a:spcAft>
              <a:buChar char="–"/>
              <a:defRPr sz="1800" b="1">
                <a:solidFill>
                  <a:schemeClr val="tx1"/>
                </a:solidFill>
                <a:latin typeface="+mn-lt"/>
              </a:defRPr>
            </a:lvl4pPr>
            <a:lvl5pPr marL="2057400" indent="-228600" algn="l" rtl="0" eaLnBrk="0" fontAlgn="base" hangingPunct="0">
              <a:spcBef>
                <a:spcPct val="20000"/>
              </a:spcBef>
              <a:spcAft>
                <a:spcPct val="0"/>
              </a:spcAft>
              <a:buChar char="»"/>
              <a:defRPr sz="1800" b="1">
                <a:solidFill>
                  <a:schemeClr val="tx1"/>
                </a:solidFill>
                <a:latin typeface="+mn-lt"/>
              </a:defRPr>
            </a:lvl5pPr>
            <a:lvl6pPr marL="2514600" indent="-228600" algn="l" rtl="0" eaLnBrk="1" fontAlgn="base" hangingPunct="1">
              <a:spcBef>
                <a:spcPct val="20000"/>
              </a:spcBef>
              <a:spcAft>
                <a:spcPct val="0"/>
              </a:spcAft>
              <a:buChar char="»"/>
              <a:defRPr sz="1800" b="1">
                <a:solidFill>
                  <a:schemeClr val="tx1"/>
                </a:solidFill>
                <a:latin typeface="+mn-lt"/>
              </a:defRPr>
            </a:lvl6pPr>
            <a:lvl7pPr marL="2971800" indent="-228600" algn="l" rtl="0" eaLnBrk="1" fontAlgn="base" hangingPunct="1">
              <a:spcBef>
                <a:spcPct val="20000"/>
              </a:spcBef>
              <a:spcAft>
                <a:spcPct val="0"/>
              </a:spcAft>
              <a:buChar char="»"/>
              <a:defRPr sz="1800" b="1">
                <a:solidFill>
                  <a:schemeClr val="tx1"/>
                </a:solidFill>
                <a:latin typeface="+mn-lt"/>
              </a:defRPr>
            </a:lvl7pPr>
            <a:lvl8pPr marL="3429000" indent="-228600" algn="l" rtl="0" eaLnBrk="1" fontAlgn="base" hangingPunct="1">
              <a:spcBef>
                <a:spcPct val="20000"/>
              </a:spcBef>
              <a:spcAft>
                <a:spcPct val="0"/>
              </a:spcAft>
              <a:buChar char="»"/>
              <a:defRPr sz="1800" b="1">
                <a:solidFill>
                  <a:schemeClr val="tx1"/>
                </a:solidFill>
                <a:latin typeface="+mn-lt"/>
              </a:defRPr>
            </a:lvl8pPr>
            <a:lvl9pPr marL="3886200" indent="-228600" algn="l" rtl="0" eaLnBrk="1" fontAlgn="base" hangingPunct="1">
              <a:spcBef>
                <a:spcPct val="20000"/>
              </a:spcBef>
              <a:spcAft>
                <a:spcPct val="0"/>
              </a:spcAft>
              <a:buChar char="»"/>
              <a:defRPr sz="1800" b="1">
                <a:solidFill>
                  <a:schemeClr val="tx1"/>
                </a:solidFill>
                <a:latin typeface="+mn-lt"/>
              </a:defRPr>
            </a:lvl9pPr>
          </a:lstStyle>
          <a:p>
            <a:r>
              <a:rPr lang="en-US" sz="2400" kern="0" dirty="0" smtClean="0"/>
              <a:t>You may work in groups of up to three.  You all must work on the same document together, but you may split up who is looking for what information from the article.</a:t>
            </a:r>
          </a:p>
          <a:p>
            <a:r>
              <a:rPr lang="en-US" sz="2400" kern="0" dirty="0" smtClean="0"/>
              <a:t>In the Red Book, use pages 70-71 to answer question 1 and 1a in your note sheet.</a:t>
            </a:r>
          </a:p>
          <a:p>
            <a:r>
              <a:rPr lang="en-US" sz="2400" kern="0" dirty="0" smtClean="0"/>
              <a:t>Use pages 63-69 for question 2-2d</a:t>
            </a:r>
            <a:endParaRPr lang="en-US" sz="2400" kern="0" dirty="0"/>
          </a:p>
        </p:txBody>
      </p:sp>
    </p:spTree>
  </p:cSld>
  <p:clrMapOvr>
    <a:masterClrMapping/>
  </p:clrMapOvr>
  <p:transition spd="med">
    <p:random/>
  </p:transition>
  <p:timing>
    <p:tnLst>
      <p:par>
        <p:cTn id="1" dur="indefinite" restart="never" nodeType="tmRoot"/>
      </p:par>
    </p:tnLst>
  </p:timing>
</p:sld>
</file>

<file path=ppt/theme/theme1.xml><?xml version="1.0" encoding="utf-8"?>
<a:theme xmlns:a="http://schemas.openxmlformats.org/drawingml/2006/main" name="Essence of time design template">
  <a:themeElements>
    <a:clrScheme name="Office Theme 12">
      <a:dk1>
        <a:srgbClr val="808080"/>
      </a:dk1>
      <a:lt1>
        <a:srgbClr val="FFFFFF"/>
      </a:lt1>
      <a:dk2>
        <a:srgbClr val="003D7A"/>
      </a:dk2>
      <a:lt2>
        <a:srgbClr val="808080"/>
      </a:lt2>
      <a:accent1>
        <a:srgbClr val="BBE0E3"/>
      </a:accent1>
      <a:accent2>
        <a:srgbClr val="333399"/>
      </a:accent2>
      <a:accent3>
        <a:srgbClr val="FFFFFF"/>
      </a:accent3>
      <a:accent4>
        <a:srgbClr val="6C6C6C"/>
      </a:accent4>
      <a:accent5>
        <a:srgbClr val="DAEDEF"/>
      </a:accent5>
      <a:accent6>
        <a:srgbClr val="2D2D8A"/>
      </a:accent6>
      <a:hlink>
        <a:srgbClr val="009999"/>
      </a:hlink>
      <a:folHlink>
        <a:srgbClr val="99CC00"/>
      </a:folHlink>
    </a:clrScheme>
    <a:fontScheme name="Office Theme">
      <a:majorFont>
        <a:latin typeface="Impact"/>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Office Theme 1">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5">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6">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7">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8">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9">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0">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1">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Office Theme 12">
        <a:dk1>
          <a:srgbClr val="808080"/>
        </a:dk1>
        <a:lt1>
          <a:srgbClr val="FFFFFF"/>
        </a:lt1>
        <a:dk2>
          <a:srgbClr val="003D7A"/>
        </a:dk2>
        <a:lt2>
          <a:srgbClr val="808080"/>
        </a:lt2>
        <a:accent1>
          <a:srgbClr val="BBE0E3"/>
        </a:accent1>
        <a:accent2>
          <a:srgbClr val="333399"/>
        </a:accent2>
        <a:accent3>
          <a:srgbClr val="FFFFFF"/>
        </a:accent3>
        <a:accent4>
          <a:srgbClr val="6C6C6C"/>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Essence of time design template</Template>
  <TotalTime>157</TotalTime>
  <Words>593</Words>
  <Application>Microsoft Macintosh PowerPoint</Application>
  <PresentationFormat>On-screen Show (4:3)</PresentationFormat>
  <Paragraphs>84</Paragraphs>
  <Slides>14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Calibri</vt:lpstr>
      <vt:lpstr>Impact</vt:lpstr>
      <vt:lpstr>Tahoma</vt:lpstr>
      <vt:lpstr>Arial</vt:lpstr>
      <vt:lpstr>Essence of time design template</vt:lpstr>
      <vt:lpstr>Labor Unions &amp; Strikes</vt:lpstr>
      <vt:lpstr>Progress and Progressivism</vt:lpstr>
      <vt:lpstr>Solving Problems:  Working Conditions</vt:lpstr>
      <vt:lpstr>Knights of Labor</vt:lpstr>
      <vt:lpstr>Other Unions</vt:lpstr>
      <vt:lpstr>Labor Union Leaders – Samuel Gompers</vt:lpstr>
      <vt:lpstr>Labor Union Leaders – Eugene V Debs</vt:lpstr>
      <vt:lpstr>Labor Union Leaders – Mary “Mother” Jones</vt:lpstr>
      <vt:lpstr>Haymarket Affair</vt:lpstr>
      <vt:lpstr>How did Employers fight against Unions?</vt:lpstr>
      <vt:lpstr>Collective Bargaining </vt:lpstr>
      <vt:lpstr>Were Unions Effective?</vt:lpstr>
      <vt:lpstr>Writing Focus: Great Claim Statements</vt:lpstr>
      <vt:lpstr>Writing Focus: Counterclaims</vt:lpstr>
    </vt:vector>
  </TitlesOfParts>
  <Company/>
  <LinksUpToDate>false</LinksUpToDate>
  <SharedDoc>false</SharedDoc>
  <HyperlinksChanged>false</HyperlinksChanged>
  <AppVersion>15.0028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Labor Unions &amp; Strikes</dc:title>
  <dc:creator>Microsoft Office User</dc:creator>
  <cp:lastModifiedBy>Microsoft Office User</cp:lastModifiedBy>
  <cp:revision>6</cp:revision>
  <cp:lastPrinted>1601-01-01T00:00:00Z</cp:lastPrinted>
  <dcterms:created xsi:type="dcterms:W3CDTF">2016-10-04T17:05:20Z</dcterms:created>
  <dcterms:modified xsi:type="dcterms:W3CDTF">2017-09-21T15:18:52Z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TC010902941033</vt:lpwstr>
  </property>
</Properties>
</file>