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8"/>
  </p:notesMasterIdLst>
  <p:sldIdLst>
    <p:sldId id="273" r:id="rId2"/>
    <p:sldId id="315" r:id="rId3"/>
    <p:sldId id="257" r:id="rId4"/>
    <p:sldId id="274" r:id="rId5"/>
    <p:sldId id="275" r:id="rId6"/>
    <p:sldId id="276" r:id="rId7"/>
    <p:sldId id="277" r:id="rId8"/>
    <p:sldId id="278" r:id="rId9"/>
    <p:sldId id="279"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314" r:id="rId24"/>
    <p:sldId id="295" r:id="rId25"/>
    <p:sldId id="296" r:id="rId26"/>
    <p:sldId id="297" r:id="rId27"/>
    <p:sldId id="298" r:id="rId28"/>
    <p:sldId id="299" r:id="rId29"/>
    <p:sldId id="316" r:id="rId30"/>
    <p:sldId id="300" r:id="rId31"/>
    <p:sldId id="301" r:id="rId32"/>
    <p:sldId id="302" r:id="rId33"/>
    <p:sldId id="303" r:id="rId34"/>
    <p:sldId id="304" r:id="rId35"/>
    <p:sldId id="261" r:id="rId36"/>
    <p:sldId id="262" r:id="rId37"/>
    <p:sldId id="263" r:id="rId38"/>
    <p:sldId id="264" r:id="rId39"/>
    <p:sldId id="265" r:id="rId40"/>
    <p:sldId id="266" r:id="rId41"/>
    <p:sldId id="267" r:id="rId42"/>
    <p:sldId id="268" r:id="rId43"/>
    <p:sldId id="269" r:id="rId44"/>
    <p:sldId id="270" r:id="rId45"/>
    <p:sldId id="271" r:id="rId46"/>
    <p:sldId id="272" r:id="rId47"/>
    <p:sldId id="260" r:id="rId48"/>
    <p:sldId id="305" r:id="rId49"/>
    <p:sldId id="306" r:id="rId50"/>
    <p:sldId id="307" r:id="rId51"/>
    <p:sldId id="308" r:id="rId52"/>
    <p:sldId id="309" r:id="rId53"/>
    <p:sldId id="310" r:id="rId54"/>
    <p:sldId id="311" r:id="rId55"/>
    <p:sldId id="312" r:id="rId56"/>
    <p:sldId id="313"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0" d="100"/>
          <a:sy n="50" d="100"/>
        </p:scale>
        <p:origin x="-141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1CF130-AF3E-7C42-A66C-04759D0649D5}" type="datetimeFigureOut">
              <a:rPr lang="en-US" smtClean="0"/>
              <a:t>4/14/15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54A148-F4ED-FC4A-B2C3-5439253176FF}" type="slidenum">
              <a:rPr lang="en-US" smtClean="0"/>
              <a:t>‹#›</a:t>
            </a:fld>
            <a:endParaRPr lang="en-US"/>
          </a:p>
        </p:txBody>
      </p:sp>
    </p:spTree>
    <p:extLst>
      <p:ext uri="{BB962C8B-B14F-4D97-AF65-F5344CB8AC3E}">
        <p14:creationId xmlns:p14="http://schemas.microsoft.com/office/powerpoint/2010/main" val="21329315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spcBef>
                <a:spcPct val="0"/>
              </a:spcBef>
            </a:pPr>
            <a:r>
              <a:rPr lang="en-US">
                <a:latin typeface="Calibri" charset="0"/>
                <a:ea typeface="ＭＳ Ｐゴシック" charset="0"/>
                <a:cs typeface="ＭＳ Ｐゴシック" charset="0"/>
              </a:rPr>
              <a:t>Nonviolence and civil disobedience were advocated by a newly formed group called the Southern Christian Leadership Conference.  This group was established by Martin Luther King Jr., Charles K. Steele, and Fred L. Shuttlesworth.  Also, 9 black students were refused admission into the all-white school Central High School.  The black students, however, were backed up by President Eisenhower, federal troops, and the National Guard.</a:t>
            </a:r>
          </a:p>
          <a:p>
            <a:pPr defTabSz="914400" eaLnBrk="1" hangingPunct="1">
              <a:spcBef>
                <a:spcPct val="0"/>
              </a:spcBef>
            </a:pPr>
            <a:endParaRPr lang="en-US">
              <a:latin typeface="Calibri" charset="0"/>
              <a:ea typeface="ＭＳ Ｐゴシック" charset="0"/>
              <a:cs typeface="ＭＳ Ｐゴシック"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922D588-5AB5-2F40-AF5F-1DAFCEF95196}" type="slidenum">
              <a:rPr lang="en-US" sz="1200"/>
              <a:pPr/>
              <a:t>10</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ea typeface="ＭＳ Ｐゴシック" charset="0"/>
                <a:cs typeface="ＭＳ Ｐゴシック" charset="0"/>
              </a:rPr>
              <a:t>At this time, there were still 16 that banned interracial marriage.  In the court case </a:t>
            </a:r>
            <a:r>
              <a:rPr lang="en-US" i="1">
                <a:latin typeface="Calibri" charset="0"/>
                <a:ea typeface="ＭＳ Ｐゴシック" charset="0"/>
                <a:cs typeface="ＭＳ Ｐゴシック" charset="0"/>
              </a:rPr>
              <a:t>Loving vs. Virginia</a:t>
            </a:r>
            <a:r>
              <a:rPr lang="en-US">
                <a:latin typeface="Calibri" charset="0"/>
                <a:ea typeface="ＭＳ Ｐゴシック" charset="0"/>
                <a:cs typeface="ＭＳ Ｐゴシック" charset="0"/>
              </a:rPr>
              <a:t>, however, this fact was about to become history.  The ruling of this case stated that prohibiting such a marriage is unconstitutional.  With interracial marriage occurring, it was quite obvious that desegregation was happening at a very quick and successful pace.</a:t>
            </a: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AFBCD3E-308B-DD47-9F81-2F07E39F4291}" type="slidenum">
              <a:rPr lang="en-US" sz="1200"/>
              <a:pPr/>
              <a:t>33</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ea typeface="ＭＳ Ｐゴシック" charset="0"/>
                <a:cs typeface="ＭＳ Ｐゴシック" charset="0"/>
              </a:rPr>
              <a:t>On April 4, 1968, a tragic event occurred.  Martin Luther King Jr., the hero of civil rights, was shot and killed on the balcony outside his hotel room at the age of 39.  This event indeed threw the Civil Rights Movement into chaos although the murderer James Earl Ray was captured and convicted.  Seven days later, President Johnson signed the Civil Rights Act of 1968.  This act prohibited discrimination in the sale, rental, and financing of housing.</a:t>
            </a: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657C502-38A2-894F-9B91-8847F6FCFD1B}" type="slidenum">
              <a:rPr lang="en-US" sz="1200"/>
              <a:pPr/>
              <a:t>48</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spcBef>
                <a:spcPct val="0"/>
              </a:spcBef>
            </a:pPr>
            <a:r>
              <a:rPr lang="en-US">
                <a:latin typeface="Calibri" charset="0"/>
                <a:ea typeface="ＭＳ Ｐゴシック" charset="0"/>
                <a:cs typeface="ＭＳ Ｐゴシック" charset="0"/>
              </a:rPr>
              <a:t>In the court case </a:t>
            </a:r>
            <a:r>
              <a:rPr lang="en-US" i="1">
                <a:latin typeface="Calibri" charset="0"/>
                <a:ea typeface="ＭＳ Ｐゴシック" charset="0"/>
                <a:cs typeface="ＭＳ Ｐゴシック" charset="0"/>
              </a:rPr>
              <a:t>Swann vs. Charlotte-Mecklenburg Board of Education</a:t>
            </a:r>
            <a:r>
              <a:rPr lang="en-US">
                <a:latin typeface="Calibri" charset="0"/>
                <a:ea typeface="ＭＳ Ｐゴシック" charset="0"/>
                <a:cs typeface="ＭＳ Ｐゴシック" charset="0"/>
              </a:rPr>
              <a:t>, the court decided that busing was of legitimate means for integrating public schools.  In order to correct or balance the race ratios, transportation was extended to reach farther in order to have a fixed about of certain races at each school.  This prevented schools from having too many students of any one particular race.</a:t>
            </a:r>
            <a:endParaRPr lang="en-US" i="1">
              <a:latin typeface="Calibri" charset="0"/>
              <a:ea typeface="ＭＳ Ｐゴシック" charset="0"/>
              <a:cs typeface="ＭＳ Ｐゴシック" charset="0"/>
            </a:endParaRP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0C018FE-E571-9445-9E27-3E0186AB06A3}" type="slidenum">
              <a:rPr lang="en-US" sz="1200"/>
              <a:pPr/>
              <a:t>52</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ea typeface="ＭＳ Ｐゴシック" charset="0"/>
                <a:cs typeface="ＭＳ Ｐゴシック" charset="0"/>
              </a:rPr>
              <a:t>On March 22, 1988, the Civil Rights Restoration Act was passed in order to enforce anti-discrimination laws within private institutions that receive federal funding.  This act was actually passed by overriding President Reagan</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 veto.  On November 22, 1991, the Civil Rights Act of 1991 was passed in order to strengthen and improve federal civil rights laws.</a:t>
            </a:r>
            <a:endParaRPr lang="en-US">
              <a:latin typeface="Calibri" charset="0"/>
              <a:ea typeface="ＭＳ Ｐゴシック" charset="0"/>
              <a:cs typeface="ＭＳ Ｐゴシック"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A768191-BEBF-224A-BB9F-8797D6F5F2F2}" type="slidenum">
              <a:rPr lang="en-US" sz="1200"/>
              <a:pPr/>
              <a:t>53</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ea typeface="ＭＳ Ｐゴシック" charset="0"/>
                <a:cs typeface="ＭＳ Ｐゴシック" charset="0"/>
              </a:rPr>
              <a:t>A conflict over affirmative action was brought to court on June 23, 2003.  This was the biggest conflict over this particular topic since the 1978 </a:t>
            </a:r>
            <a:r>
              <a:rPr lang="en-US" i="1">
                <a:latin typeface="Calibri" charset="0"/>
                <a:ea typeface="ＭＳ Ｐゴシック" charset="0"/>
                <a:cs typeface="ＭＳ Ｐゴシック" charset="0"/>
              </a:rPr>
              <a:t>Bakke </a:t>
            </a:r>
            <a:r>
              <a:rPr lang="en-US">
                <a:latin typeface="Calibri" charset="0"/>
                <a:ea typeface="ＭＳ Ｐゴシック" charset="0"/>
                <a:cs typeface="ＭＳ Ｐゴシック" charset="0"/>
              </a:rPr>
              <a:t>case.  The Supreme Court decided to uphold the University of Michigan Law School</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 policy that uses race as one of many factors when choosing students to admit.  The decision was a close one, though, with a 5-4 vote.</a:t>
            </a:r>
            <a:endParaRPr lang="en-US">
              <a:latin typeface="Calibri" charset="0"/>
              <a:ea typeface="ＭＳ Ｐゴシック" charset="0"/>
              <a:cs typeface="ＭＳ Ｐゴシック" charset="0"/>
            </a:endParaRP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A329735-9197-464E-A1AA-6F7D5DA0B3BA}" type="slidenum">
              <a:rPr lang="en-US" sz="1200"/>
              <a:pPr/>
              <a:t>54</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ea typeface="ＭＳ Ｐゴシック" charset="0"/>
                <a:cs typeface="ＭＳ Ｐゴシック" charset="0"/>
              </a:rPr>
              <a:t>On January 20th, 2009, Barack H. Obama was sworn in as the 44th President of the United States of America - the first African-American ever to hold the office of U.S. Commander-in-Chief.  He successfully defeated Republican John McCain, a white man, and created history that would inspire everyone of every race to believe that there is no limit to what one can accomplish.</a:t>
            </a:r>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9D1AF1F-112E-2540-B0B4-ADD8D152D527}" type="slidenum">
              <a:rPr lang="en-US" sz="1200"/>
              <a:pPr/>
              <a:t>55</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EEED5E-B6A2-AF40-9FBD-B9A75C099D99}" type="datetimeFigureOut">
              <a:rPr lang="en-US" smtClean="0"/>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0D811-D5E0-DB4A-A262-AFE9DF5F023E}"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EED5E-B6A2-AF40-9FBD-B9A75C099D99}" type="datetimeFigureOut">
              <a:rPr lang="en-US" smtClean="0"/>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0D811-D5E0-DB4A-A262-AFE9DF5F023E}"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EED5E-B6A2-AF40-9FBD-B9A75C099D99}" type="datetimeFigureOut">
              <a:rPr lang="en-US" smtClean="0"/>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0D811-D5E0-DB4A-A262-AFE9DF5F023E}"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smtClean="0"/>
            </a:lvl1pPr>
          </a:lstStyle>
          <a:p>
            <a:pPr>
              <a:defRPr/>
            </a:pPr>
            <a:fld id="{67AA1922-B749-BA4C-9870-1F9E37D5C48C}" type="slidenum">
              <a:rPr lang="en-US"/>
              <a:pPr>
                <a:defRPr/>
              </a:pPr>
              <a:t>‹#›</a:t>
            </a:fld>
            <a:endParaRPr lang="en-US"/>
          </a:p>
        </p:txBody>
      </p:sp>
    </p:spTree>
    <p:extLst>
      <p:ext uri="{BB962C8B-B14F-4D97-AF65-F5344CB8AC3E}">
        <p14:creationId xmlns:p14="http://schemas.microsoft.com/office/powerpoint/2010/main" val="4277021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EED5E-B6A2-AF40-9FBD-B9A75C099D99}" type="datetimeFigureOut">
              <a:rPr lang="en-US" smtClean="0"/>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0D811-D5E0-DB4A-A262-AFE9DF5F023E}"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EED5E-B6A2-AF40-9FBD-B9A75C099D99}" type="datetimeFigureOut">
              <a:rPr lang="en-US" smtClean="0"/>
              <a:t>4/14/15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0D811-D5E0-DB4A-A262-AFE9DF5F023E}"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EEED5E-B6A2-AF40-9FBD-B9A75C099D99}" type="datetimeFigureOut">
              <a:rPr lang="en-US" smtClean="0"/>
              <a:t>4/14/15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0D811-D5E0-DB4A-A262-AFE9DF5F023E}"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EEED5E-B6A2-AF40-9FBD-B9A75C099D99}" type="datetimeFigureOut">
              <a:rPr lang="en-US" smtClean="0"/>
              <a:t>4/14/15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40D811-D5E0-DB4A-A262-AFE9DF5F023E}"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EEED5E-B6A2-AF40-9FBD-B9A75C099D99}" type="datetimeFigureOut">
              <a:rPr lang="en-US" smtClean="0"/>
              <a:t>4/14/15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40D811-D5E0-DB4A-A262-AFE9DF5F023E}"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EED5E-B6A2-AF40-9FBD-B9A75C099D99}" type="datetimeFigureOut">
              <a:rPr lang="en-US" smtClean="0"/>
              <a:t>4/14/15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40D811-D5E0-DB4A-A262-AFE9DF5F023E}"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EED5E-B6A2-AF40-9FBD-B9A75C099D99}" type="datetimeFigureOut">
              <a:rPr lang="en-US" smtClean="0"/>
              <a:t>4/14/15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0D811-D5E0-DB4A-A262-AFE9DF5F023E}"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EED5E-B6A2-AF40-9FBD-B9A75C099D99}" type="datetimeFigureOut">
              <a:rPr lang="en-US" smtClean="0"/>
              <a:t>4/14/15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0D811-D5E0-DB4A-A262-AFE9DF5F023E}"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EED5E-B6A2-AF40-9FBD-B9A75C099D99}" type="datetimeFigureOut">
              <a:rPr lang="en-US" smtClean="0"/>
              <a:t>4/14/15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0D811-D5E0-DB4A-A262-AFE9DF5F023E}"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 Id="rId3"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 Id="rId3"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 Id="rId3"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 Id="rId3" Type="http://schemas.openxmlformats.org/officeDocument/2006/relationships/image" Target="../media/image2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 Id="rId3" Type="http://schemas.openxmlformats.org/officeDocument/2006/relationships/image" Target="../media/image3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jpeg"/><Relationship Id="rId3" Type="http://schemas.openxmlformats.org/officeDocument/2006/relationships/image" Target="../media/image3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 Id="rId3" Type="http://schemas.openxmlformats.org/officeDocument/2006/relationships/image" Target="../media/image3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eg"/><Relationship Id="rId3" Type="http://schemas.openxmlformats.org/officeDocument/2006/relationships/image" Target="../media/image3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 Id="rId3"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TTGHLdr-iak" TargetMode="Externa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1" Type="http://schemas.openxmlformats.org/officeDocument/2006/relationships/slideLayout" Target="../slideLayouts/slideLayout7.xml"/><Relationship Id="rId2" Type="http://schemas.openxmlformats.org/officeDocument/2006/relationships/image" Target="../media/image4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eg"/><Relationship Id="rId3" Type="http://schemas.openxmlformats.org/officeDocument/2006/relationships/image" Target="../media/image4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4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jpeg"/></Relationships>
</file>

<file path=ppt/slides/_rels/slide35.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xml"/><Relationship Id="rId3" Type="http://schemas.openxmlformats.org/officeDocument/2006/relationships/image" Target="../media/image4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37.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7.xml"/><Relationship Id="rId3" Type="http://schemas.openxmlformats.org/officeDocument/2006/relationships/image" Target="../media/image51.jpeg"/></Relationships>
</file>

<file path=ppt/slides/_rels/slide38.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7.xml"/><Relationship Id="rId3" Type="http://schemas.openxmlformats.org/officeDocument/2006/relationships/image" Target="../media/image52.jpeg"/></Relationships>
</file>

<file path=ppt/slides/_rels/slide39.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7.xml"/><Relationship Id="rId3" Type="http://schemas.openxmlformats.org/officeDocument/2006/relationships/image" Target="../media/image5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7.xml"/><Relationship Id="rId3" Type="http://schemas.openxmlformats.org/officeDocument/2006/relationships/image" Target="../media/image54.jpeg"/></Relationships>
</file>

<file path=ppt/slides/_rels/slide41.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7.xml"/><Relationship Id="rId3" Type="http://schemas.openxmlformats.org/officeDocument/2006/relationships/image" Target="../media/image5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jpeg"/></Relationships>
</file>

<file path=ppt/slides/_rels/slide43.xml.rels><?xml version="1.0" encoding="UTF-8" standalone="yes"?>
<Relationships xmlns="http://schemas.openxmlformats.org/package/2006/relationships"><Relationship Id="rId3" Type="http://schemas.openxmlformats.org/officeDocument/2006/relationships/hyperlink" Target="http://en.wikipedia.org/wiki/Fuel_tank" TargetMode="External"/><Relationship Id="rId4" Type="http://schemas.openxmlformats.org/officeDocument/2006/relationships/hyperlink" Target="http://en.wikipedia.org/wiki/Lynching" TargetMode="External"/><Relationship Id="rId5" Type="http://schemas.openxmlformats.org/officeDocument/2006/relationships/hyperlink" Target="http://en.wikipedia.org/wiki/Fred_Shuttlesworth" TargetMode="External"/><Relationship Id="rId6" Type="http://schemas.openxmlformats.org/officeDocument/2006/relationships/hyperlink" Target="http://en.wikipedia.org/wiki/Birmingham,_Alabama" TargetMode="External"/><Relationship Id="rId7" Type="http://schemas.openxmlformats.org/officeDocument/2006/relationships/hyperlink" Target="http://en.wikipedia.org/wiki/Pipe_(material)" TargetMode="External"/><Relationship Id="rId8" Type="http://schemas.openxmlformats.org/officeDocument/2006/relationships/hyperlink" Target="http://en.wikipedia.org/wiki/Bicycle" TargetMode="External"/><Relationship Id="rId9" Type="http://schemas.openxmlformats.org/officeDocument/2006/relationships/hyperlink" Target="http://en.wikipedia.org/wiki/James_Peck_(pacifist)" TargetMode="External"/><Relationship Id="rId10" Type="http://schemas.openxmlformats.org/officeDocument/2006/relationships/hyperlink" Target="http://en.wikipedia.org/wiki/Carraway_Methodist_Medical_Center" TargetMode="External"/><Relationship Id="rId11" Type="http://schemas.openxmlformats.org/officeDocument/2006/relationships/hyperlink" Target="http://en.wikipedia.org/wiki/UAB_Hospital" TargetMode="External"/><Relationship Id="rId1" Type="http://schemas.openxmlformats.org/officeDocument/2006/relationships/slideLayout" Target="../slideLayouts/slideLayout7.xml"/><Relationship Id="rId2" Type="http://schemas.openxmlformats.org/officeDocument/2006/relationships/hyperlink" Target="http://en.wikipedia.org/wiki/Anniston,_Alabama" TargetMode="External"/></Relationships>
</file>

<file path=ppt/slides/_rels/slide44.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7.xml"/><Relationship Id="rId3" Type="http://schemas.openxmlformats.org/officeDocument/2006/relationships/image" Target="../media/image57.jpeg"/></Relationships>
</file>

<file path=ppt/slides/_rels/slide45.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7.xml"/><Relationship Id="rId3" Type="http://schemas.openxmlformats.org/officeDocument/2006/relationships/image" Target="../media/image58.jpeg"/></Relationships>
</file>

<file path=ppt/slides/_rels/slide46.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7.xml"/><Relationship Id="rId3" Type="http://schemas.openxmlformats.org/officeDocument/2006/relationships/image" Target="../media/image5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60.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6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5.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66.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67.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Movement</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69244525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atin typeface="Times" charset="0"/>
                <a:ea typeface="ＭＳ Ｐゴシック" charset="0"/>
                <a:cs typeface="ＭＳ Ｐゴシック" charset="0"/>
              </a:rPr>
              <a:t>1957</a:t>
            </a:r>
          </a:p>
        </p:txBody>
      </p:sp>
      <p:sp>
        <p:nvSpPr>
          <p:cNvPr id="38914" name="Text Placeholder 3"/>
          <p:cNvSpPr>
            <a:spLocks noGrp="1"/>
          </p:cNvSpPr>
          <p:nvPr>
            <p:ph type="body" idx="1"/>
          </p:nvPr>
        </p:nvSpPr>
        <p:spPr>
          <a:xfrm>
            <a:off x="457200" y="1219200"/>
            <a:ext cx="4040188" cy="639763"/>
          </a:xfrm>
        </p:spPr>
        <p:txBody>
          <a:bodyPr/>
          <a:lstStyle/>
          <a:p>
            <a:r>
              <a:rPr lang="en-US">
                <a:latin typeface="Times" charset="0"/>
                <a:ea typeface="ＭＳ Ｐゴシック" charset="0"/>
                <a:cs typeface="ＭＳ Ｐゴシック" charset="0"/>
              </a:rPr>
              <a:t>January</a:t>
            </a:r>
          </a:p>
        </p:txBody>
      </p:sp>
      <p:sp>
        <p:nvSpPr>
          <p:cNvPr id="38915" name="Content Placeholder 2"/>
          <p:cNvSpPr>
            <a:spLocks noGrp="1"/>
          </p:cNvSpPr>
          <p:nvPr>
            <p:ph sz="half" idx="2"/>
          </p:nvPr>
        </p:nvSpPr>
        <p:spPr>
          <a:xfrm>
            <a:off x="457200" y="1828800"/>
            <a:ext cx="4040188" cy="3951288"/>
          </a:xfrm>
        </p:spPr>
        <p:txBody>
          <a:bodyPr/>
          <a:lstStyle/>
          <a:p>
            <a:r>
              <a:rPr lang="en-US">
                <a:latin typeface="Times" charset="0"/>
                <a:ea typeface="ＭＳ Ｐゴシック" charset="0"/>
                <a:cs typeface="ＭＳ Ｐゴシック" charset="0"/>
              </a:rPr>
              <a:t>Southern Christian Leadership Conference created.</a:t>
            </a:r>
          </a:p>
          <a:p>
            <a:r>
              <a:rPr lang="en-US">
                <a:latin typeface="Times" charset="0"/>
                <a:ea typeface="ＭＳ Ｐゴシック" charset="0"/>
                <a:cs typeface="ＭＳ Ｐゴシック" charset="0"/>
              </a:rPr>
              <a:t>Led by Martin Luther King, Charles K. Steele, and Fred L. Shuttlesworth</a:t>
            </a:r>
          </a:p>
        </p:txBody>
      </p:sp>
      <p:sp>
        <p:nvSpPr>
          <p:cNvPr id="38916" name="Text Placeholder 4"/>
          <p:cNvSpPr>
            <a:spLocks noGrp="1"/>
          </p:cNvSpPr>
          <p:nvPr>
            <p:ph type="body" sz="quarter" idx="3"/>
          </p:nvPr>
        </p:nvSpPr>
        <p:spPr>
          <a:xfrm>
            <a:off x="381000" y="4114800"/>
            <a:ext cx="4041775" cy="639763"/>
          </a:xfrm>
        </p:spPr>
        <p:txBody>
          <a:bodyPr/>
          <a:lstStyle/>
          <a:p>
            <a:r>
              <a:rPr lang="en-US">
                <a:latin typeface="Times" charset="0"/>
                <a:ea typeface="ＭＳ Ｐゴシック" charset="0"/>
                <a:cs typeface="ＭＳ Ｐゴシック" charset="0"/>
              </a:rPr>
              <a:t>September</a:t>
            </a:r>
          </a:p>
        </p:txBody>
      </p:sp>
      <p:sp>
        <p:nvSpPr>
          <p:cNvPr id="38917" name="Content Placeholder 5"/>
          <p:cNvSpPr>
            <a:spLocks noGrp="1"/>
          </p:cNvSpPr>
          <p:nvPr>
            <p:ph sz="quarter" idx="4"/>
          </p:nvPr>
        </p:nvSpPr>
        <p:spPr>
          <a:xfrm>
            <a:off x="381000" y="4724400"/>
            <a:ext cx="4041775" cy="3951288"/>
          </a:xfrm>
        </p:spPr>
        <p:txBody>
          <a:bodyPr/>
          <a:lstStyle/>
          <a:p>
            <a:r>
              <a:rPr lang="en-US">
                <a:latin typeface="Times" charset="0"/>
                <a:ea typeface="ＭＳ Ｐゴシック" charset="0"/>
                <a:cs typeface="ＭＳ Ｐゴシック" charset="0"/>
              </a:rPr>
              <a:t>9 blacked students denied admission into all-white school.</a:t>
            </a:r>
          </a:p>
          <a:p>
            <a:r>
              <a:rPr lang="en-US">
                <a:latin typeface="Times" charset="0"/>
                <a:ea typeface="ＭＳ Ｐゴシック" charset="0"/>
                <a:cs typeface="ＭＳ Ｐゴシック" charset="0"/>
              </a:rPr>
              <a:t>Desegregation enforced by President Eisenhower.</a:t>
            </a:r>
          </a:p>
        </p:txBody>
      </p:sp>
      <p:pic>
        <p:nvPicPr>
          <p:cNvPr id="38918" name="Picture 2" descr="http://wsbradio.com/images/pressley/sclc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828800"/>
            <a:ext cx="362902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1297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WordArt 3"/>
          <p:cNvSpPr>
            <a:spLocks noChangeArrowheads="1" noChangeShapeType="1" noTextEdit="1"/>
          </p:cNvSpPr>
          <p:nvPr/>
        </p:nvSpPr>
        <p:spPr bwMode="auto">
          <a:xfrm>
            <a:off x="1676400" y="228600"/>
            <a:ext cx="5718175" cy="1971675"/>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0000"/>
                </a:solidFill>
                <a:latin typeface="Impact"/>
                <a:ea typeface="Impact"/>
                <a:cs typeface="Impact"/>
              </a:rPr>
              <a:t>Little Rock Arkansas </a:t>
            </a:r>
          </a:p>
        </p:txBody>
      </p:sp>
      <p:pic>
        <p:nvPicPr>
          <p:cNvPr id="10245" name="Picture 5" descr="littlerock.jpg                                                 000660E1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8" y="2209800"/>
            <a:ext cx="5345112"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littlerockgirl.JPG                                             00067E37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963988"/>
            <a:ext cx="3276600" cy="251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7"/>
          <p:cNvSpPr txBox="1">
            <a:spLocks noChangeArrowheads="1"/>
          </p:cNvSpPr>
          <p:nvPr/>
        </p:nvSpPr>
        <p:spPr bwMode="auto">
          <a:xfrm>
            <a:off x="5715000" y="2743200"/>
            <a:ext cx="3048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Central High School 		  1957</a:t>
            </a:r>
            <a:endParaRPr lang="en-US"/>
          </a:p>
        </p:txBody>
      </p:sp>
    </p:spTree>
    <p:extLst>
      <p:ext uri="{BB962C8B-B14F-4D97-AF65-F5344CB8AC3E}">
        <p14:creationId xmlns:p14="http://schemas.microsoft.com/office/powerpoint/2010/main" val="4158327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p:cTn id="7" dur="1000" fill="hold"/>
                                        <p:tgtEl>
                                          <p:spTgt spid="10243"/>
                                        </p:tgtEl>
                                        <p:attrNameLst>
                                          <p:attrName>ppt_w</p:attrName>
                                        </p:attrNameLst>
                                      </p:cBhvr>
                                      <p:tavLst>
                                        <p:tav tm="0">
                                          <p:val>
                                            <p:fltVal val="0"/>
                                          </p:val>
                                        </p:tav>
                                        <p:tav tm="100000">
                                          <p:val>
                                            <p:strVal val="#ppt_w"/>
                                          </p:val>
                                        </p:tav>
                                      </p:tavLst>
                                    </p:anim>
                                    <p:anim calcmode="lin" valueType="num">
                                      <p:cBhvr>
                                        <p:cTn id="8" dur="1000" fill="hold"/>
                                        <p:tgtEl>
                                          <p:spTgt spid="10243"/>
                                        </p:tgtEl>
                                        <p:attrNameLst>
                                          <p:attrName>ppt_h</p:attrName>
                                        </p:attrNameLst>
                                      </p:cBhvr>
                                      <p:tavLst>
                                        <p:tav tm="0">
                                          <p:val>
                                            <p:fltVal val="0"/>
                                          </p:val>
                                        </p:tav>
                                        <p:tav tm="100000">
                                          <p:val>
                                            <p:strVal val="#ppt_h"/>
                                          </p:val>
                                        </p:tav>
                                      </p:tavLst>
                                    </p:anim>
                                    <p:anim calcmode="lin" valueType="num">
                                      <p:cBhvr>
                                        <p:cTn id="9" dur="1000" fill="hold"/>
                                        <p:tgtEl>
                                          <p:spTgt spid="1024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43"/>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4" presetClass="entr" presetSubtype="16" fill="hold" nodeType="afterEffect">
                                  <p:stCondLst>
                                    <p:cond delay="1000"/>
                                  </p:stCondLst>
                                  <p:childTnLst>
                                    <p:set>
                                      <p:cBhvr>
                                        <p:cTn id="13" dur="1" fill="hold">
                                          <p:stCondLst>
                                            <p:cond delay="0"/>
                                          </p:stCondLst>
                                        </p:cTn>
                                        <p:tgtEl>
                                          <p:spTgt spid="10245"/>
                                        </p:tgtEl>
                                        <p:attrNameLst>
                                          <p:attrName>style.visibility</p:attrName>
                                        </p:attrNameLst>
                                      </p:cBhvr>
                                      <p:to>
                                        <p:strVal val="visible"/>
                                      </p:to>
                                    </p:set>
                                    <p:animEffect transition="in" filter="box(in)">
                                      <p:cBhvr>
                                        <p:cTn id="14" dur="500"/>
                                        <p:tgtEl>
                                          <p:spTgt spid="10245"/>
                                        </p:tgtEl>
                                      </p:cBhvr>
                                    </p:animEffect>
                                  </p:childTnLst>
                                </p:cTn>
                              </p:par>
                            </p:childTnLst>
                          </p:cTn>
                        </p:par>
                        <p:par>
                          <p:cTn id="15" fill="hold" nodeType="afterGroup">
                            <p:stCondLst>
                              <p:cond delay="2500"/>
                            </p:stCondLst>
                            <p:childTnLst>
                              <p:par>
                                <p:cTn id="16" presetID="2" presetClass="entr" presetSubtype="2" fill="hold" grpId="0" nodeType="afterEffect">
                                  <p:stCondLst>
                                    <p:cond delay="1000"/>
                                  </p:stCondLst>
                                  <p:childTnLst>
                                    <p:set>
                                      <p:cBhvr>
                                        <p:cTn id="17" dur="1" fill="hold">
                                          <p:stCondLst>
                                            <p:cond delay="0"/>
                                          </p:stCondLst>
                                        </p:cTn>
                                        <p:tgtEl>
                                          <p:spTgt spid="10247"/>
                                        </p:tgtEl>
                                        <p:attrNameLst>
                                          <p:attrName>style.visibility</p:attrName>
                                        </p:attrNameLst>
                                      </p:cBhvr>
                                      <p:to>
                                        <p:strVal val="visible"/>
                                      </p:to>
                                    </p:set>
                                    <p:anim calcmode="lin" valueType="num">
                                      <p:cBhvr additive="base">
                                        <p:cTn id="18" dur="500" fill="hold"/>
                                        <p:tgtEl>
                                          <p:spTgt spid="10247"/>
                                        </p:tgtEl>
                                        <p:attrNameLst>
                                          <p:attrName>ppt_x</p:attrName>
                                        </p:attrNameLst>
                                      </p:cBhvr>
                                      <p:tavLst>
                                        <p:tav tm="0">
                                          <p:val>
                                            <p:strVal val="1+#ppt_w/2"/>
                                          </p:val>
                                        </p:tav>
                                        <p:tav tm="100000">
                                          <p:val>
                                            <p:strVal val="#ppt_x"/>
                                          </p:val>
                                        </p:tav>
                                      </p:tavLst>
                                    </p:anim>
                                    <p:anim calcmode="lin" valueType="num">
                                      <p:cBhvr additive="base">
                                        <p:cTn id="19" dur="500" fill="hold"/>
                                        <p:tgtEl>
                                          <p:spTgt spid="10247"/>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4000"/>
                            </p:stCondLst>
                            <p:childTnLst>
                              <p:par>
                                <p:cTn id="21" presetID="4" presetClass="entr" presetSubtype="16" fill="hold" nodeType="afterEffect">
                                  <p:stCondLst>
                                    <p:cond delay="1000"/>
                                  </p:stCondLst>
                                  <p:childTnLst>
                                    <p:set>
                                      <p:cBhvr>
                                        <p:cTn id="22" dur="1" fill="hold">
                                          <p:stCondLst>
                                            <p:cond delay="0"/>
                                          </p:stCondLst>
                                        </p:cTn>
                                        <p:tgtEl>
                                          <p:spTgt spid="10246"/>
                                        </p:tgtEl>
                                        <p:attrNameLst>
                                          <p:attrName>style.visibility</p:attrName>
                                        </p:attrNameLst>
                                      </p:cBhvr>
                                      <p:to>
                                        <p:strVal val="visible"/>
                                      </p:to>
                                    </p:set>
                                    <p:animEffect transition="in" filter="box(in)">
                                      <p:cBhvr>
                                        <p:cTn id="23"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little rock 9.jpg                                              00067E37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85800"/>
            <a:ext cx="7239000"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Text Box 3"/>
          <p:cNvSpPr txBox="1">
            <a:spLocks noChangeArrowheads="1"/>
          </p:cNvSpPr>
          <p:nvPr/>
        </p:nvSpPr>
        <p:spPr bwMode="auto">
          <a:xfrm>
            <a:off x="3429000" y="120650"/>
            <a:ext cx="3276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3600" b="1"/>
              <a:t>Little Rock 9</a:t>
            </a:r>
            <a:endParaRPr lang="en-US"/>
          </a:p>
        </p:txBody>
      </p:sp>
    </p:spTree>
    <p:extLst>
      <p:ext uri="{BB962C8B-B14F-4D97-AF65-F5344CB8AC3E}">
        <p14:creationId xmlns:p14="http://schemas.microsoft.com/office/powerpoint/2010/main" val="2872484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descr="4-Carto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463"/>
            <a:ext cx="5562600"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4172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4191000" y="0"/>
            <a:ext cx="3276600" cy="1143000"/>
          </a:xfrm>
        </p:spPr>
        <p:txBody>
          <a:bodyPr/>
          <a:lstStyle/>
          <a:p>
            <a:r>
              <a:rPr lang="en-US">
                <a:latin typeface="Times" charset="0"/>
                <a:ea typeface="ＭＳ Ｐゴシック" charset="0"/>
                <a:cs typeface="ＭＳ Ｐゴシック" charset="0"/>
              </a:rPr>
              <a:t>Sit-ins</a:t>
            </a:r>
          </a:p>
        </p:txBody>
      </p:sp>
      <p:sp>
        <p:nvSpPr>
          <p:cNvPr id="44034" name="Rectangle 6"/>
          <p:cNvSpPr>
            <a:spLocks noGrp="1" noChangeArrowheads="1"/>
          </p:cNvSpPr>
          <p:nvPr>
            <p:ph type="body" sz="half" idx="1"/>
          </p:nvPr>
        </p:nvSpPr>
        <p:spPr>
          <a:xfrm>
            <a:off x="-228600" y="1447800"/>
            <a:ext cx="2743200" cy="4114800"/>
          </a:xfrm>
        </p:spPr>
        <p:txBody>
          <a:bodyPr/>
          <a:lstStyle/>
          <a:p>
            <a:pPr algn="ctr"/>
            <a:r>
              <a:rPr lang="en-US" sz="2600">
                <a:latin typeface="Times" charset="0"/>
                <a:ea typeface="ＭＳ Ｐゴシック" charset="0"/>
                <a:cs typeface="ＭＳ Ｐゴシック" charset="0"/>
              </a:rPr>
              <a:t>1960 at a Woolworth lunch counter by four black college students</a:t>
            </a:r>
          </a:p>
          <a:p>
            <a:pPr algn="ctr"/>
            <a:endParaRPr lang="en-US" sz="2600">
              <a:latin typeface="Times" charset="0"/>
              <a:ea typeface="ＭＳ Ｐゴシック" charset="0"/>
              <a:cs typeface="ＭＳ Ｐゴシック" charset="0"/>
            </a:endParaRPr>
          </a:p>
          <a:p>
            <a:pPr algn="ctr"/>
            <a:r>
              <a:rPr lang="en-US" sz="2600">
                <a:latin typeface="Times" charset="0"/>
                <a:ea typeface="ＭＳ Ｐゴシック" charset="0"/>
                <a:cs typeface="ＭＳ Ｐゴシック" charset="0"/>
              </a:rPr>
              <a:t>Started many sit-ins around the country</a:t>
            </a:r>
          </a:p>
        </p:txBody>
      </p:sp>
      <p:pic>
        <p:nvPicPr>
          <p:cNvPr id="44035" name="Picture 5" descr="sit-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100" y="1143000"/>
            <a:ext cx="65659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29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362200" y="228600"/>
            <a:ext cx="48006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	1 February 1960 </a:t>
            </a:r>
          </a:p>
          <a:p>
            <a:pPr>
              <a:spcBef>
                <a:spcPct val="50000"/>
              </a:spcBef>
            </a:pPr>
            <a:r>
              <a:rPr lang="en-US" b="1"/>
              <a:t>F.W. Woolworth lunch counter</a:t>
            </a:r>
            <a:endParaRPr lang="en-US"/>
          </a:p>
        </p:txBody>
      </p:sp>
      <p:pic>
        <p:nvPicPr>
          <p:cNvPr id="13315" name="Picture 3" descr="lunchcounter.jpg                                               000660E1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300" y="3429000"/>
            <a:ext cx="45085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4"/>
          <p:cNvSpPr txBox="1">
            <a:spLocks noChangeArrowheads="1"/>
          </p:cNvSpPr>
          <p:nvPr/>
        </p:nvSpPr>
        <p:spPr bwMode="auto">
          <a:xfrm>
            <a:off x="5715000" y="20574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Birth of the sit-ins</a:t>
            </a:r>
            <a:endParaRPr lang="en-US"/>
          </a:p>
        </p:txBody>
      </p:sp>
      <p:sp>
        <p:nvSpPr>
          <p:cNvPr id="13317" name="Text Box 5"/>
          <p:cNvSpPr txBox="1">
            <a:spLocks noChangeArrowheads="1"/>
          </p:cNvSpPr>
          <p:nvPr/>
        </p:nvSpPr>
        <p:spPr bwMode="auto">
          <a:xfrm>
            <a:off x="228600" y="46482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Greensboro, North Carolina</a:t>
            </a:r>
            <a:endParaRPr lang="en-US"/>
          </a:p>
        </p:txBody>
      </p:sp>
      <p:pic>
        <p:nvPicPr>
          <p:cNvPr id="13318" name="Picture 6" descr="WOOLWORT.JPG                                                   000001C8diann                          B1C663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371600"/>
            <a:ext cx="44958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6060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4" presetClass="entr" presetSubtype="32" fill="hold" nodeType="afterEffect">
                                  <p:stCondLst>
                                    <p:cond delay="2000"/>
                                  </p:stCondLst>
                                  <p:childTnLst>
                                    <p:set>
                                      <p:cBhvr>
                                        <p:cTn id="11" dur="1" fill="hold">
                                          <p:stCondLst>
                                            <p:cond delay="0"/>
                                          </p:stCondLst>
                                        </p:cTn>
                                        <p:tgtEl>
                                          <p:spTgt spid="13318"/>
                                        </p:tgtEl>
                                        <p:attrNameLst>
                                          <p:attrName>style.visibility</p:attrName>
                                        </p:attrNameLst>
                                      </p:cBhvr>
                                      <p:to>
                                        <p:strVal val="visible"/>
                                      </p:to>
                                    </p:set>
                                    <p:animEffect transition="in" filter="box(out)">
                                      <p:cBhvr>
                                        <p:cTn id="12" dur="500"/>
                                        <p:tgtEl>
                                          <p:spTgt spid="13318"/>
                                        </p:tgtEl>
                                      </p:cBhvr>
                                    </p:animEffect>
                                  </p:childTnLst>
                                </p:cTn>
                              </p:par>
                            </p:childTnLst>
                          </p:cTn>
                        </p:par>
                        <p:par>
                          <p:cTn id="13" fill="hold" nodeType="afterGroup">
                            <p:stCondLst>
                              <p:cond delay="3000"/>
                            </p:stCondLst>
                            <p:childTnLst>
                              <p:par>
                                <p:cTn id="14" presetID="2" presetClass="entr" presetSubtype="4" fill="hold" grpId="0" nodeType="afterEffect">
                                  <p:stCondLst>
                                    <p:cond delay="1000"/>
                                  </p:stCondLst>
                                  <p:childTnLst>
                                    <p:set>
                                      <p:cBhvr>
                                        <p:cTn id="15" dur="1" fill="hold">
                                          <p:stCondLst>
                                            <p:cond delay="0"/>
                                          </p:stCondLst>
                                        </p:cTn>
                                        <p:tgtEl>
                                          <p:spTgt spid="13317"/>
                                        </p:tgtEl>
                                        <p:attrNameLst>
                                          <p:attrName>style.visibility</p:attrName>
                                        </p:attrNameLst>
                                      </p:cBhvr>
                                      <p:to>
                                        <p:strVal val="visible"/>
                                      </p:to>
                                    </p:set>
                                    <p:anim calcmode="lin" valueType="num">
                                      <p:cBhvr additive="base">
                                        <p:cTn id="16" dur="500" fill="hold"/>
                                        <p:tgtEl>
                                          <p:spTgt spid="13317"/>
                                        </p:tgtEl>
                                        <p:attrNameLst>
                                          <p:attrName>ppt_x</p:attrName>
                                        </p:attrNameLst>
                                      </p:cBhvr>
                                      <p:tavLst>
                                        <p:tav tm="0">
                                          <p:val>
                                            <p:strVal val="#ppt_x"/>
                                          </p:val>
                                        </p:tav>
                                        <p:tav tm="100000">
                                          <p:val>
                                            <p:strVal val="#ppt_x"/>
                                          </p:val>
                                        </p:tav>
                                      </p:tavLst>
                                    </p:anim>
                                    <p:anim calcmode="lin" valueType="num">
                                      <p:cBhvr additive="base">
                                        <p:cTn id="17" dur="500" fill="hold"/>
                                        <p:tgtEl>
                                          <p:spTgt spid="13317"/>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4500"/>
                            </p:stCondLst>
                            <p:childTnLst>
                              <p:par>
                                <p:cTn id="19" presetID="2" presetClass="entr" presetSubtype="2" fill="hold" grpId="0" nodeType="afterEffect">
                                  <p:stCondLst>
                                    <p:cond delay="1000"/>
                                  </p:stCondLst>
                                  <p:childTnLst>
                                    <p:set>
                                      <p:cBhvr>
                                        <p:cTn id="20" dur="1" fill="hold">
                                          <p:stCondLst>
                                            <p:cond delay="0"/>
                                          </p:stCondLst>
                                        </p:cTn>
                                        <p:tgtEl>
                                          <p:spTgt spid="13316"/>
                                        </p:tgtEl>
                                        <p:attrNameLst>
                                          <p:attrName>style.visibility</p:attrName>
                                        </p:attrNameLst>
                                      </p:cBhvr>
                                      <p:to>
                                        <p:strVal val="visible"/>
                                      </p:to>
                                    </p:set>
                                    <p:anim calcmode="lin" valueType="num">
                                      <p:cBhvr additive="base">
                                        <p:cTn id="21" dur="500" fill="hold"/>
                                        <p:tgtEl>
                                          <p:spTgt spid="13316"/>
                                        </p:tgtEl>
                                        <p:attrNameLst>
                                          <p:attrName>ppt_x</p:attrName>
                                        </p:attrNameLst>
                                      </p:cBhvr>
                                      <p:tavLst>
                                        <p:tav tm="0">
                                          <p:val>
                                            <p:strVal val="1+#ppt_w/2"/>
                                          </p:val>
                                        </p:tav>
                                        <p:tav tm="100000">
                                          <p:val>
                                            <p:strVal val="#ppt_x"/>
                                          </p:val>
                                        </p:tav>
                                      </p:tavLst>
                                    </p:anim>
                                    <p:anim calcmode="lin" valueType="num">
                                      <p:cBhvr additive="base">
                                        <p:cTn id="22" dur="500" fill="hold"/>
                                        <p:tgtEl>
                                          <p:spTgt spid="13316"/>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6000"/>
                            </p:stCondLst>
                            <p:childTnLst>
                              <p:par>
                                <p:cTn id="24" presetID="4" presetClass="entr" presetSubtype="32" fill="hold" nodeType="afterEffect">
                                  <p:stCondLst>
                                    <p:cond delay="1000"/>
                                  </p:stCondLst>
                                  <p:childTnLst>
                                    <p:set>
                                      <p:cBhvr>
                                        <p:cTn id="25" dur="1" fill="hold">
                                          <p:stCondLst>
                                            <p:cond delay="0"/>
                                          </p:stCondLst>
                                        </p:cTn>
                                        <p:tgtEl>
                                          <p:spTgt spid="13315"/>
                                        </p:tgtEl>
                                        <p:attrNameLst>
                                          <p:attrName>style.visibility</p:attrName>
                                        </p:attrNameLst>
                                      </p:cBhvr>
                                      <p:to>
                                        <p:strVal val="visible"/>
                                      </p:to>
                                    </p:set>
                                    <p:animEffect transition="in" filter="box(out)">
                                      <p:cBhvr>
                                        <p:cTn id="26"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6" grpId="0" autoUpdateAnimBg="0"/>
      <p:bldP spid="1331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james meredith.jpg                                             00067E37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85800"/>
            <a:ext cx="7772400" cy="611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Text Box 3"/>
          <p:cNvSpPr txBox="1">
            <a:spLocks noChangeArrowheads="1"/>
          </p:cNvSpPr>
          <p:nvPr/>
        </p:nvSpPr>
        <p:spPr bwMode="auto">
          <a:xfrm>
            <a:off x="1752600" y="1524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University of Mississippi - James Meredith</a:t>
            </a:r>
            <a:endParaRPr lang="en-US"/>
          </a:p>
        </p:txBody>
      </p:sp>
    </p:spTree>
    <p:extLst>
      <p:ext uri="{BB962C8B-B14F-4D97-AF65-F5344CB8AC3E}">
        <p14:creationId xmlns:p14="http://schemas.microsoft.com/office/powerpoint/2010/main" val="3507821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990600" y="304800"/>
            <a:ext cx="73152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1 October 1962: James Meredith tries to enroll at the</a:t>
            </a:r>
          </a:p>
          <a:p>
            <a:pPr>
              <a:spcBef>
                <a:spcPct val="50000"/>
              </a:spcBef>
            </a:pPr>
            <a:r>
              <a:rPr lang="en-US" b="1"/>
              <a:t>		   University of Mississippi</a:t>
            </a:r>
            <a:endParaRPr lang="en-US"/>
          </a:p>
        </p:txBody>
      </p:sp>
      <p:sp>
        <p:nvSpPr>
          <p:cNvPr id="15363" name="Text Box 3"/>
          <p:cNvSpPr txBox="1">
            <a:spLocks noChangeArrowheads="1"/>
          </p:cNvSpPr>
          <p:nvPr/>
        </p:nvSpPr>
        <p:spPr bwMode="auto">
          <a:xfrm>
            <a:off x="5791200" y="2057400"/>
            <a:ext cx="32004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nSpc>
                <a:spcPct val="65000"/>
              </a:lnSpc>
              <a:spcBef>
                <a:spcPct val="50000"/>
              </a:spcBef>
            </a:pPr>
            <a:r>
              <a:rPr lang="en-US" b="1"/>
              <a:t>        3,000 troops </a:t>
            </a:r>
          </a:p>
          <a:p>
            <a:pPr>
              <a:lnSpc>
                <a:spcPct val="65000"/>
              </a:lnSpc>
              <a:spcBef>
                <a:spcPct val="50000"/>
              </a:spcBef>
            </a:pPr>
            <a:r>
              <a:rPr lang="en-US" b="1"/>
              <a:t>400 Federal Marshalls</a:t>
            </a:r>
            <a:endParaRPr lang="en-US"/>
          </a:p>
        </p:txBody>
      </p:sp>
      <p:sp>
        <p:nvSpPr>
          <p:cNvPr id="15364" name="Text Box 4"/>
          <p:cNvSpPr txBox="1">
            <a:spLocks noChangeArrowheads="1"/>
          </p:cNvSpPr>
          <p:nvPr/>
        </p:nvSpPr>
        <p:spPr bwMode="auto">
          <a:xfrm>
            <a:off x="6400800" y="3332163"/>
            <a:ext cx="21336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nSpc>
                <a:spcPct val="65000"/>
              </a:lnSpc>
              <a:spcBef>
                <a:spcPct val="50000"/>
              </a:spcBef>
            </a:pPr>
            <a:r>
              <a:rPr lang="en-US" b="1"/>
              <a:t> 2 men killed </a:t>
            </a:r>
          </a:p>
          <a:p>
            <a:pPr>
              <a:lnSpc>
                <a:spcPct val="65000"/>
              </a:lnSpc>
              <a:spcBef>
                <a:spcPct val="50000"/>
              </a:spcBef>
            </a:pPr>
            <a:r>
              <a:rPr lang="en-US" b="1"/>
              <a:t>many injured</a:t>
            </a:r>
            <a:endParaRPr lang="en-US"/>
          </a:p>
        </p:txBody>
      </p:sp>
      <p:pic>
        <p:nvPicPr>
          <p:cNvPr id="15365" name="Picture 5" descr="meredith speak.jpg                                             000660E1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39888"/>
            <a:ext cx="5638800"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6"/>
          <p:cNvSpPr txBox="1">
            <a:spLocks noChangeArrowheads="1"/>
          </p:cNvSpPr>
          <p:nvPr/>
        </p:nvSpPr>
        <p:spPr bwMode="auto">
          <a:xfrm>
            <a:off x="6096000" y="4551363"/>
            <a:ext cx="26670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nSpc>
                <a:spcPct val="65000"/>
              </a:lnSpc>
              <a:spcBef>
                <a:spcPct val="50000"/>
              </a:spcBef>
            </a:pPr>
            <a:r>
              <a:rPr lang="en-US" b="1"/>
              <a:t>4 million dollars</a:t>
            </a:r>
          </a:p>
          <a:p>
            <a:pPr>
              <a:lnSpc>
                <a:spcPct val="65000"/>
              </a:lnSpc>
              <a:spcBef>
                <a:spcPct val="50000"/>
              </a:spcBef>
            </a:pPr>
            <a:r>
              <a:rPr lang="en-US" b="1"/>
              <a:t>Taxpayers</a:t>
            </a:r>
            <a:r>
              <a:rPr lang="ja-JP" altLang="en-US" b="1"/>
              <a:t>’</a:t>
            </a:r>
            <a:r>
              <a:rPr lang="en-US" altLang="ja-JP" b="1"/>
              <a:t> money</a:t>
            </a:r>
            <a:endParaRPr lang="en-US"/>
          </a:p>
        </p:txBody>
      </p:sp>
      <p:sp>
        <p:nvSpPr>
          <p:cNvPr id="15367" name="Text Box 7"/>
          <p:cNvSpPr txBox="1">
            <a:spLocks noChangeArrowheads="1"/>
          </p:cNvSpPr>
          <p:nvPr/>
        </p:nvSpPr>
        <p:spPr bwMode="auto">
          <a:xfrm>
            <a:off x="6172200" y="5715000"/>
            <a:ext cx="24384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nSpc>
                <a:spcPct val="65000"/>
              </a:lnSpc>
              <a:spcBef>
                <a:spcPct val="50000"/>
              </a:spcBef>
            </a:pPr>
            <a:r>
              <a:rPr lang="en-US" b="1"/>
              <a:t>1963 Meredith</a:t>
            </a:r>
          </a:p>
          <a:p>
            <a:pPr>
              <a:lnSpc>
                <a:spcPct val="65000"/>
              </a:lnSpc>
              <a:spcBef>
                <a:spcPct val="50000"/>
              </a:spcBef>
            </a:pPr>
            <a:r>
              <a:rPr lang="en-US" b="1"/>
              <a:t>    graduates</a:t>
            </a:r>
            <a:endParaRPr lang="en-US"/>
          </a:p>
        </p:txBody>
      </p:sp>
    </p:spTree>
    <p:extLst>
      <p:ext uri="{BB962C8B-B14F-4D97-AF65-F5344CB8AC3E}">
        <p14:creationId xmlns:p14="http://schemas.microsoft.com/office/powerpoint/2010/main" val="1349412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ssolve">
                                      <p:cBhvr>
                                        <p:cTn id="7" dur="500"/>
                                        <p:tgtEl>
                                          <p:spTgt spid="15362"/>
                                        </p:tgtEl>
                                      </p:cBhvr>
                                    </p:animEffect>
                                  </p:childTnLst>
                                </p:cTn>
                              </p:par>
                            </p:childTnLst>
                          </p:cTn>
                        </p:par>
                        <p:par>
                          <p:cTn id="8" fill="hold" nodeType="afterGroup">
                            <p:stCondLst>
                              <p:cond delay="500"/>
                            </p:stCondLst>
                            <p:childTnLst>
                              <p:par>
                                <p:cTn id="9" presetID="7" presetClass="entr" presetSubtype="2" fill="hold" grpId="0" nodeType="afterEffect">
                                  <p:stCondLst>
                                    <p:cond delay="1000"/>
                                  </p:stCondLst>
                                  <p:childTnLst>
                                    <p:set>
                                      <p:cBhvr>
                                        <p:cTn id="10" dur="1" fill="hold">
                                          <p:stCondLst>
                                            <p:cond delay="0"/>
                                          </p:stCondLst>
                                        </p:cTn>
                                        <p:tgtEl>
                                          <p:spTgt spid="15363"/>
                                        </p:tgtEl>
                                        <p:attrNameLst>
                                          <p:attrName>style.visibility</p:attrName>
                                        </p:attrNameLst>
                                      </p:cBhvr>
                                      <p:to>
                                        <p:strVal val="visible"/>
                                      </p:to>
                                    </p:set>
                                    <p:anim calcmode="lin" valueType="num">
                                      <p:cBhvr additive="base">
                                        <p:cTn id="11" dur="5000" fill="hold"/>
                                        <p:tgtEl>
                                          <p:spTgt spid="15363"/>
                                        </p:tgtEl>
                                        <p:attrNameLst>
                                          <p:attrName>ppt_x</p:attrName>
                                        </p:attrNameLst>
                                      </p:cBhvr>
                                      <p:tavLst>
                                        <p:tav tm="0">
                                          <p:val>
                                            <p:strVal val="1+#ppt_w/2"/>
                                          </p:val>
                                        </p:tav>
                                        <p:tav tm="100000">
                                          <p:val>
                                            <p:strVal val="#ppt_x"/>
                                          </p:val>
                                        </p:tav>
                                      </p:tavLst>
                                    </p:anim>
                                    <p:anim calcmode="lin" valueType="num">
                                      <p:cBhvr additive="base">
                                        <p:cTn id="12" dur="5000" fill="hold"/>
                                        <p:tgtEl>
                                          <p:spTgt spid="15363"/>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6500"/>
                            </p:stCondLst>
                            <p:childTnLst>
                              <p:par>
                                <p:cTn id="14" presetID="7" presetClass="entr" presetSubtype="2" fill="hold" grpId="0" nodeType="afterEffect">
                                  <p:stCondLst>
                                    <p:cond delay="1000"/>
                                  </p:stCondLst>
                                  <p:childTnLst>
                                    <p:set>
                                      <p:cBhvr>
                                        <p:cTn id="15" dur="1" fill="hold">
                                          <p:stCondLst>
                                            <p:cond delay="0"/>
                                          </p:stCondLst>
                                        </p:cTn>
                                        <p:tgtEl>
                                          <p:spTgt spid="15364"/>
                                        </p:tgtEl>
                                        <p:attrNameLst>
                                          <p:attrName>style.visibility</p:attrName>
                                        </p:attrNameLst>
                                      </p:cBhvr>
                                      <p:to>
                                        <p:strVal val="visible"/>
                                      </p:to>
                                    </p:set>
                                    <p:anim calcmode="lin" valueType="num">
                                      <p:cBhvr additive="base">
                                        <p:cTn id="16" dur="5000" fill="hold"/>
                                        <p:tgtEl>
                                          <p:spTgt spid="15364"/>
                                        </p:tgtEl>
                                        <p:attrNameLst>
                                          <p:attrName>ppt_x</p:attrName>
                                        </p:attrNameLst>
                                      </p:cBhvr>
                                      <p:tavLst>
                                        <p:tav tm="0">
                                          <p:val>
                                            <p:strVal val="1+#ppt_w/2"/>
                                          </p:val>
                                        </p:tav>
                                        <p:tav tm="100000">
                                          <p:val>
                                            <p:strVal val="#ppt_x"/>
                                          </p:val>
                                        </p:tav>
                                      </p:tavLst>
                                    </p:anim>
                                    <p:anim calcmode="lin" valueType="num">
                                      <p:cBhvr additive="base">
                                        <p:cTn id="17" dur="5000" fill="hold"/>
                                        <p:tgtEl>
                                          <p:spTgt spid="15364"/>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2500"/>
                            </p:stCondLst>
                            <p:childTnLst>
                              <p:par>
                                <p:cTn id="19" presetID="7" presetClass="entr" presetSubtype="2" fill="hold" grpId="0" nodeType="afterEffect">
                                  <p:stCondLst>
                                    <p:cond delay="1000"/>
                                  </p:stCondLst>
                                  <p:childTnLst>
                                    <p:set>
                                      <p:cBhvr>
                                        <p:cTn id="20" dur="1" fill="hold">
                                          <p:stCondLst>
                                            <p:cond delay="0"/>
                                          </p:stCondLst>
                                        </p:cTn>
                                        <p:tgtEl>
                                          <p:spTgt spid="15366"/>
                                        </p:tgtEl>
                                        <p:attrNameLst>
                                          <p:attrName>style.visibility</p:attrName>
                                        </p:attrNameLst>
                                      </p:cBhvr>
                                      <p:to>
                                        <p:strVal val="visible"/>
                                      </p:to>
                                    </p:set>
                                    <p:anim calcmode="lin" valueType="num">
                                      <p:cBhvr additive="base">
                                        <p:cTn id="21" dur="5000" fill="hold"/>
                                        <p:tgtEl>
                                          <p:spTgt spid="15366"/>
                                        </p:tgtEl>
                                        <p:attrNameLst>
                                          <p:attrName>ppt_x</p:attrName>
                                        </p:attrNameLst>
                                      </p:cBhvr>
                                      <p:tavLst>
                                        <p:tav tm="0">
                                          <p:val>
                                            <p:strVal val="1+#ppt_w/2"/>
                                          </p:val>
                                        </p:tav>
                                        <p:tav tm="100000">
                                          <p:val>
                                            <p:strVal val="#ppt_x"/>
                                          </p:val>
                                        </p:tav>
                                      </p:tavLst>
                                    </p:anim>
                                    <p:anim calcmode="lin" valueType="num">
                                      <p:cBhvr additive="base">
                                        <p:cTn id="22" dur="5000" fill="hold"/>
                                        <p:tgtEl>
                                          <p:spTgt spid="15366"/>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8500"/>
                            </p:stCondLst>
                            <p:childTnLst>
                              <p:par>
                                <p:cTn id="24" presetID="7" presetClass="entr" presetSubtype="2" fill="hold" grpId="0" nodeType="afterEffect">
                                  <p:stCondLst>
                                    <p:cond delay="1000"/>
                                  </p:stCondLst>
                                  <p:childTnLst>
                                    <p:set>
                                      <p:cBhvr>
                                        <p:cTn id="25" dur="1" fill="hold">
                                          <p:stCondLst>
                                            <p:cond delay="0"/>
                                          </p:stCondLst>
                                        </p:cTn>
                                        <p:tgtEl>
                                          <p:spTgt spid="15367"/>
                                        </p:tgtEl>
                                        <p:attrNameLst>
                                          <p:attrName>style.visibility</p:attrName>
                                        </p:attrNameLst>
                                      </p:cBhvr>
                                      <p:to>
                                        <p:strVal val="visible"/>
                                      </p:to>
                                    </p:set>
                                    <p:anim calcmode="lin" valueType="num">
                                      <p:cBhvr additive="base">
                                        <p:cTn id="26" dur="5000" fill="hold"/>
                                        <p:tgtEl>
                                          <p:spTgt spid="15367"/>
                                        </p:tgtEl>
                                        <p:attrNameLst>
                                          <p:attrName>ppt_x</p:attrName>
                                        </p:attrNameLst>
                                      </p:cBhvr>
                                      <p:tavLst>
                                        <p:tav tm="0">
                                          <p:val>
                                            <p:strVal val="1+#ppt_w/2"/>
                                          </p:val>
                                        </p:tav>
                                        <p:tav tm="100000">
                                          <p:val>
                                            <p:strVal val="#ppt_x"/>
                                          </p:val>
                                        </p:tav>
                                      </p:tavLst>
                                    </p:anim>
                                    <p:anim calcmode="lin" valueType="num">
                                      <p:cBhvr additive="base">
                                        <p:cTn id="27" dur="5000" fill="hold"/>
                                        <p:tgtEl>
                                          <p:spTgt spid="15367"/>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4500"/>
                            </p:stCondLst>
                            <p:childTnLst>
                              <p:par>
                                <p:cTn id="29" presetID="4" presetClass="entr" presetSubtype="32" fill="hold" nodeType="afterEffect">
                                  <p:stCondLst>
                                    <p:cond delay="1000"/>
                                  </p:stCondLst>
                                  <p:childTnLst>
                                    <p:set>
                                      <p:cBhvr>
                                        <p:cTn id="30" dur="1" fill="hold">
                                          <p:stCondLst>
                                            <p:cond delay="0"/>
                                          </p:stCondLst>
                                        </p:cTn>
                                        <p:tgtEl>
                                          <p:spTgt spid="15365"/>
                                        </p:tgtEl>
                                        <p:attrNameLst>
                                          <p:attrName>style.visibility</p:attrName>
                                        </p:attrNameLst>
                                      </p:cBhvr>
                                      <p:to>
                                        <p:strVal val="visible"/>
                                      </p:to>
                                    </p:set>
                                    <p:animEffect transition="in" filter="box(out)">
                                      <p:cBhvr>
                                        <p:cTn id="31"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autoUpdateAnimBg="0"/>
      <p:bldP spid="15364" grpId="0" autoUpdateAnimBg="0"/>
      <p:bldP spid="15366" grpId="0" autoUpdateAnimBg="0"/>
      <p:bldP spid="1536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10;firehosed.jpg                                                  00067E37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35038"/>
            <a:ext cx="8915400" cy="592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685800" y="3048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Spring 1963 Birmingham, Alabama: Children</a:t>
            </a:r>
            <a:r>
              <a:rPr lang="ja-JP" altLang="en-US" b="1"/>
              <a:t>’</a:t>
            </a:r>
            <a:r>
              <a:rPr lang="en-US" altLang="ja-JP" b="1"/>
              <a:t>s March</a:t>
            </a:r>
            <a:endParaRPr lang="en-US"/>
          </a:p>
        </p:txBody>
      </p:sp>
    </p:spTree>
    <p:extLst>
      <p:ext uri="{BB962C8B-B14F-4D97-AF65-F5344CB8AC3E}">
        <p14:creationId xmlns:p14="http://schemas.microsoft.com/office/powerpoint/2010/main" val="1206612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5000" fill="hold"/>
                                        <p:tgtEl>
                                          <p:spTgt spid="22531"/>
                                        </p:tgtEl>
                                        <p:attrNameLst>
                                          <p:attrName>ppt_w</p:attrName>
                                        </p:attrNameLst>
                                      </p:cBhvr>
                                      <p:tavLst>
                                        <p:tav tm="0" fmla="#ppt_w*sin(2.5*pi*$)">
                                          <p:val>
                                            <p:fltVal val="0"/>
                                          </p:val>
                                        </p:tav>
                                        <p:tav tm="100000">
                                          <p:val>
                                            <p:fltVal val="1"/>
                                          </p:val>
                                        </p:tav>
                                      </p:tavLst>
                                    </p:anim>
                                    <p:anim calcmode="lin" valueType="num">
                                      <p:cBhvr>
                                        <p:cTn id="8" dur="5000" fill="hold"/>
                                        <p:tgtEl>
                                          <p:spTgt spid="2253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22530"/>
                                        </p:tgtEl>
                                        <p:attrNameLst>
                                          <p:attrName>style.visibility</p:attrName>
                                        </p:attrNameLst>
                                      </p:cBhvr>
                                      <p:to>
                                        <p:strVal val="visible"/>
                                      </p:to>
                                    </p:set>
                                    <p:animEffect transition="in" filter="box(out)">
                                      <p:cBhvr>
                                        <p:cTn id="13"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 evers.jpg                                                      000660E1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39624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4"/>
          <p:cNvSpPr txBox="1">
            <a:spLocks noChangeArrowheads="1"/>
          </p:cNvSpPr>
          <p:nvPr/>
        </p:nvSpPr>
        <p:spPr bwMode="auto">
          <a:xfrm>
            <a:off x="1143000" y="5029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Medger Evers</a:t>
            </a:r>
          </a:p>
        </p:txBody>
      </p:sp>
      <p:sp>
        <p:nvSpPr>
          <p:cNvPr id="16389" name="WordArt 5"/>
          <p:cNvSpPr>
            <a:spLocks noChangeArrowheads="1" noChangeShapeType="1" noTextEdit="1"/>
          </p:cNvSpPr>
          <p:nvPr/>
        </p:nvSpPr>
        <p:spPr bwMode="auto">
          <a:xfrm>
            <a:off x="2133600" y="495300"/>
            <a:ext cx="4953000" cy="800100"/>
          </a:xfrm>
          <a:prstGeom prst="rect">
            <a:avLst/>
          </a:prstGeom>
        </p:spPr>
        <p:txBody>
          <a:bodyPr spcFirstLastPara="1" wrap="none" fromWordArt="1">
            <a:prstTxWarp prst="textArchUp">
              <a:avLst>
                <a:gd name="adj" fmla="val 10800000"/>
              </a:avLst>
            </a:prstTxWarp>
          </a:bodyPr>
          <a:lstStyle/>
          <a:p>
            <a:pPr algn="ctr"/>
            <a:r>
              <a:rPr lang="fr-FR" sz="3600" kern="10">
                <a:ln w="9525">
                  <a:solidFill>
                    <a:srgbClr val="000000"/>
                  </a:solidFill>
                  <a:round/>
                  <a:headEnd/>
                  <a:tailEnd/>
                </a:ln>
                <a:solidFill>
                  <a:srgbClr val="000000"/>
                </a:solidFill>
                <a:latin typeface="Arial Black"/>
                <a:ea typeface="Arial Black"/>
                <a:cs typeface="Arial Black"/>
              </a:rPr>
              <a:t>11 June 1963</a:t>
            </a:r>
            <a:endParaRPr lang="en-US" sz="3600" kern="10">
              <a:ln w="9525">
                <a:solidFill>
                  <a:srgbClr val="000000"/>
                </a:solidFill>
                <a:round/>
                <a:headEnd/>
                <a:tailEnd/>
              </a:ln>
              <a:solidFill>
                <a:srgbClr val="000000"/>
              </a:solidFill>
              <a:latin typeface="Arial Black"/>
              <a:ea typeface="Arial Black"/>
              <a:cs typeface="Arial Black"/>
            </a:endParaRPr>
          </a:p>
        </p:txBody>
      </p:sp>
      <p:sp>
        <p:nvSpPr>
          <p:cNvPr id="16390" name="Text Box 6"/>
          <p:cNvSpPr txBox="1">
            <a:spLocks noChangeArrowheads="1"/>
          </p:cNvSpPr>
          <p:nvPr/>
        </p:nvSpPr>
        <p:spPr bwMode="auto">
          <a:xfrm>
            <a:off x="304800" y="5486400"/>
            <a:ext cx="4038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000" b="1"/>
              <a:t>     President of the Mississippi chapter of the NAACP murdered in the driveway of his home</a:t>
            </a:r>
            <a:endParaRPr lang="en-US" b="1"/>
          </a:p>
        </p:txBody>
      </p:sp>
      <p:sp>
        <p:nvSpPr>
          <p:cNvPr id="16391" name="Text Box 7"/>
          <p:cNvSpPr txBox="1">
            <a:spLocks noChangeArrowheads="1"/>
          </p:cNvSpPr>
          <p:nvPr/>
        </p:nvSpPr>
        <p:spPr bwMode="auto">
          <a:xfrm>
            <a:off x="4572000" y="4876800"/>
            <a:ext cx="3352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  </a:t>
            </a:r>
            <a:r>
              <a:rPr lang="ja-JP" altLang="en-US" b="1"/>
              <a:t>“</a:t>
            </a:r>
            <a:r>
              <a:rPr lang="en-US" altLang="ja-JP" b="1"/>
              <a:t>Segregation today, </a:t>
            </a:r>
          </a:p>
          <a:p>
            <a:pPr>
              <a:spcBef>
                <a:spcPct val="50000"/>
              </a:spcBef>
            </a:pPr>
            <a:r>
              <a:rPr lang="en-US" b="1"/>
              <a:t>segregation tomorrow, </a:t>
            </a:r>
          </a:p>
          <a:p>
            <a:pPr>
              <a:spcBef>
                <a:spcPct val="50000"/>
              </a:spcBef>
            </a:pPr>
            <a:r>
              <a:rPr lang="en-US" b="1"/>
              <a:t>  segregation forever</a:t>
            </a:r>
            <a:r>
              <a:rPr lang="ja-JP" altLang="en-US" b="1"/>
              <a:t>”</a:t>
            </a:r>
            <a:endParaRPr lang="en-US"/>
          </a:p>
        </p:txBody>
      </p:sp>
      <p:sp>
        <p:nvSpPr>
          <p:cNvPr id="16392" name="Text Box 8"/>
          <p:cNvSpPr txBox="1">
            <a:spLocks noChangeArrowheads="1"/>
          </p:cNvSpPr>
          <p:nvPr/>
        </p:nvSpPr>
        <p:spPr bwMode="auto">
          <a:xfrm>
            <a:off x="4419600" y="1219200"/>
            <a:ext cx="4267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  President Kennedy appears on t.v. to plead for passage of civil rights legislation</a:t>
            </a:r>
            <a:endParaRPr lang="en-US"/>
          </a:p>
        </p:txBody>
      </p:sp>
      <p:pic>
        <p:nvPicPr>
          <p:cNvPr id="16393" name="Picture 9" descr="1963.jpg                                                       000001C9diann                          B1C663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743200"/>
            <a:ext cx="28956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749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p:cTn id="7" dur="1000" fill="hold"/>
                                        <p:tgtEl>
                                          <p:spTgt spid="16389"/>
                                        </p:tgtEl>
                                        <p:attrNameLst>
                                          <p:attrName>ppt_w</p:attrName>
                                        </p:attrNameLst>
                                      </p:cBhvr>
                                      <p:tavLst>
                                        <p:tav tm="0">
                                          <p:val>
                                            <p:fltVal val="0"/>
                                          </p:val>
                                        </p:tav>
                                        <p:tav tm="100000">
                                          <p:val>
                                            <p:strVal val="#ppt_w"/>
                                          </p:val>
                                        </p:tav>
                                      </p:tavLst>
                                    </p:anim>
                                    <p:anim calcmode="lin" valueType="num">
                                      <p:cBhvr>
                                        <p:cTn id="8" dur="1000" fill="hold"/>
                                        <p:tgtEl>
                                          <p:spTgt spid="16389"/>
                                        </p:tgtEl>
                                        <p:attrNameLst>
                                          <p:attrName>ppt_h</p:attrName>
                                        </p:attrNameLst>
                                      </p:cBhvr>
                                      <p:tavLst>
                                        <p:tav tm="0">
                                          <p:val>
                                            <p:fltVal val="0"/>
                                          </p:val>
                                        </p:tav>
                                        <p:tav tm="100000">
                                          <p:val>
                                            <p:strVal val="#ppt_h"/>
                                          </p:val>
                                        </p:tav>
                                      </p:tavLst>
                                    </p:anim>
                                    <p:anim calcmode="lin" valueType="num">
                                      <p:cBhvr>
                                        <p:cTn id="9" dur="1000" fill="hold"/>
                                        <p:tgtEl>
                                          <p:spTgt spid="1638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389"/>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7" presetClass="entr" presetSubtype="2" fill="hold" grpId="0" nodeType="afterEffect">
                                  <p:stCondLst>
                                    <p:cond delay="1000"/>
                                  </p:stCondLst>
                                  <p:childTnLst>
                                    <p:set>
                                      <p:cBhvr>
                                        <p:cTn id="13" dur="1" fill="hold">
                                          <p:stCondLst>
                                            <p:cond delay="0"/>
                                          </p:stCondLst>
                                        </p:cTn>
                                        <p:tgtEl>
                                          <p:spTgt spid="16392"/>
                                        </p:tgtEl>
                                        <p:attrNameLst>
                                          <p:attrName>style.visibility</p:attrName>
                                        </p:attrNameLst>
                                      </p:cBhvr>
                                      <p:to>
                                        <p:strVal val="visible"/>
                                      </p:to>
                                    </p:set>
                                    <p:anim calcmode="lin" valueType="num">
                                      <p:cBhvr additive="base">
                                        <p:cTn id="14" dur="5000" fill="hold"/>
                                        <p:tgtEl>
                                          <p:spTgt spid="16392"/>
                                        </p:tgtEl>
                                        <p:attrNameLst>
                                          <p:attrName>ppt_x</p:attrName>
                                        </p:attrNameLst>
                                      </p:cBhvr>
                                      <p:tavLst>
                                        <p:tav tm="0">
                                          <p:val>
                                            <p:strVal val="1+#ppt_w/2"/>
                                          </p:val>
                                        </p:tav>
                                        <p:tav tm="100000">
                                          <p:val>
                                            <p:strVal val="#ppt_x"/>
                                          </p:val>
                                        </p:tav>
                                      </p:tavLst>
                                    </p:anim>
                                    <p:anim calcmode="lin" valueType="num">
                                      <p:cBhvr additive="base">
                                        <p:cTn id="15" dur="5000" fill="hold"/>
                                        <p:tgtEl>
                                          <p:spTgt spid="16392"/>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nodeType="clickEffect">
                                  <p:stCondLst>
                                    <p:cond delay="0"/>
                                  </p:stCondLst>
                                  <p:childTnLst>
                                    <p:set>
                                      <p:cBhvr>
                                        <p:cTn id="19" dur="1" fill="hold">
                                          <p:stCondLst>
                                            <p:cond delay="0"/>
                                          </p:stCondLst>
                                        </p:cTn>
                                        <p:tgtEl>
                                          <p:spTgt spid="16393"/>
                                        </p:tgtEl>
                                        <p:attrNameLst>
                                          <p:attrName>style.visibility</p:attrName>
                                        </p:attrNameLst>
                                      </p:cBhvr>
                                      <p:to>
                                        <p:strVal val="visible"/>
                                      </p:to>
                                    </p:set>
                                    <p:animEffect transition="in" filter="box(out)">
                                      <p:cBhvr>
                                        <p:cTn id="20" dur="500"/>
                                        <p:tgtEl>
                                          <p:spTgt spid="16393"/>
                                        </p:tgtEl>
                                      </p:cBhvr>
                                    </p:animEffect>
                                  </p:childTnLst>
                                </p:cTn>
                              </p:par>
                            </p:childTnLst>
                          </p:cTn>
                        </p:par>
                        <p:par>
                          <p:cTn id="21" fill="hold" nodeType="afterGroup">
                            <p:stCondLst>
                              <p:cond delay="500"/>
                            </p:stCondLst>
                            <p:childTnLst>
                              <p:par>
                                <p:cTn id="22" presetID="7" presetClass="entr" presetSubtype="2" fill="hold" grpId="0" nodeType="afterEffect">
                                  <p:stCondLst>
                                    <p:cond delay="2000"/>
                                  </p:stCondLst>
                                  <p:childTnLst>
                                    <p:set>
                                      <p:cBhvr>
                                        <p:cTn id="23" dur="1" fill="hold">
                                          <p:stCondLst>
                                            <p:cond delay="0"/>
                                          </p:stCondLst>
                                        </p:cTn>
                                        <p:tgtEl>
                                          <p:spTgt spid="16391"/>
                                        </p:tgtEl>
                                        <p:attrNameLst>
                                          <p:attrName>style.visibility</p:attrName>
                                        </p:attrNameLst>
                                      </p:cBhvr>
                                      <p:to>
                                        <p:strVal val="visible"/>
                                      </p:to>
                                    </p:set>
                                    <p:anim calcmode="lin" valueType="num">
                                      <p:cBhvr additive="base">
                                        <p:cTn id="24" dur="5000" fill="hold"/>
                                        <p:tgtEl>
                                          <p:spTgt spid="16391"/>
                                        </p:tgtEl>
                                        <p:attrNameLst>
                                          <p:attrName>ppt_x</p:attrName>
                                        </p:attrNameLst>
                                      </p:cBhvr>
                                      <p:tavLst>
                                        <p:tav tm="0">
                                          <p:val>
                                            <p:strVal val="1+#ppt_w/2"/>
                                          </p:val>
                                        </p:tav>
                                        <p:tav tm="100000">
                                          <p:val>
                                            <p:strVal val="#ppt_x"/>
                                          </p:val>
                                        </p:tav>
                                      </p:tavLst>
                                    </p:anim>
                                    <p:anim calcmode="lin" valueType="num">
                                      <p:cBhvr additive="base">
                                        <p:cTn id="25" dur="5000" fill="hold"/>
                                        <p:tgtEl>
                                          <p:spTgt spid="16391"/>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nodeType="clickEffect">
                                  <p:stCondLst>
                                    <p:cond delay="0"/>
                                  </p:stCondLst>
                                  <p:childTnLst>
                                    <p:set>
                                      <p:cBhvr>
                                        <p:cTn id="29" dur="1" fill="hold">
                                          <p:stCondLst>
                                            <p:cond delay="0"/>
                                          </p:stCondLst>
                                        </p:cTn>
                                        <p:tgtEl>
                                          <p:spTgt spid="16387"/>
                                        </p:tgtEl>
                                        <p:attrNameLst>
                                          <p:attrName>style.visibility</p:attrName>
                                        </p:attrNameLst>
                                      </p:cBhvr>
                                      <p:to>
                                        <p:strVal val="visible"/>
                                      </p:to>
                                    </p:set>
                                    <p:animEffect transition="in" filter="box(out)">
                                      <p:cBhvr>
                                        <p:cTn id="30" dur="500"/>
                                        <p:tgtEl>
                                          <p:spTgt spid="16387"/>
                                        </p:tgtEl>
                                      </p:cBhvr>
                                    </p:animEffect>
                                  </p:childTnLst>
                                </p:cTn>
                              </p:par>
                            </p:childTnLst>
                          </p:cTn>
                        </p:par>
                        <p:par>
                          <p:cTn id="31" fill="hold" nodeType="afterGroup">
                            <p:stCondLst>
                              <p:cond delay="500"/>
                            </p:stCondLst>
                            <p:childTnLst>
                              <p:par>
                                <p:cTn id="32" presetID="2" presetClass="entr" presetSubtype="8" fill="hold" grpId="0" nodeType="afterEffect">
                                  <p:stCondLst>
                                    <p:cond delay="1000"/>
                                  </p:stCondLst>
                                  <p:childTnLst>
                                    <p:set>
                                      <p:cBhvr>
                                        <p:cTn id="33" dur="1" fill="hold">
                                          <p:stCondLst>
                                            <p:cond delay="0"/>
                                          </p:stCondLst>
                                        </p:cTn>
                                        <p:tgtEl>
                                          <p:spTgt spid="16388"/>
                                        </p:tgtEl>
                                        <p:attrNameLst>
                                          <p:attrName>style.visibility</p:attrName>
                                        </p:attrNameLst>
                                      </p:cBhvr>
                                      <p:to>
                                        <p:strVal val="visible"/>
                                      </p:to>
                                    </p:set>
                                    <p:anim calcmode="lin" valueType="num">
                                      <p:cBhvr additive="base">
                                        <p:cTn id="34" dur="500" fill="hold"/>
                                        <p:tgtEl>
                                          <p:spTgt spid="16388"/>
                                        </p:tgtEl>
                                        <p:attrNameLst>
                                          <p:attrName>ppt_x</p:attrName>
                                        </p:attrNameLst>
                                      </p:cBhvr>
                                      <p:tavLst>
                                        <p:tav tm="0">
                                          <p:val>
                                            <p:strVal val="0-#ppt_w/2"/>
                                          </p:val>
                                        </p:tav>
                                        <p:tav tm="100000">
                                          <p:val>
                                            <p:strVal val="#ppt_x"/>
                                          </p:val>
                                        </p:tav>
                                      </p:tavLst>
                                    </p:anim>
                                    <p:anim calcmode="lin" valueType="num">
                                      <p:cBhvr additive="base">
                                        <p:cTn id="35" dur="500" fill="hold"/>
                                        <p:tgtEl>
                                          <p:spTgt spid="16388"/>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2000"/>
                            </p:stCondLst>
                            <p:childTnLst>
                              <p:par>
                                <p:cTn id="37" presetID="7" presetClass="entr" presetSubtype="4" fill="hold" grpId="0" nodeType="afterEffect">
                                  <p:stCondLst>
                                    <p:cond delay="1000"/>
                                  </p:stCondLst>
                                  <p:childTnLst>
                                    <p:set>
                                      <p:cBhvr>
                                        <p:cTn id="38" dur="1" fill="hold">
                                          <p:stCondLst>
                                            <p:cond delay="0"/>
                                          </p:stCondLst>
                                        </p:cTn>
                                        <p:tgtEl>
                                          <p:spTgt spid="16390"/>
                                        </p:tgtEl>
                                        <p:attrNameLst>
                                          <p:attrName>style.visibility</p:attrName>
                                        </p:attrNameLst>
                                      </p:cBhvr>
                                      <p:to>
                                        <p:strVal val="visible"/>
                                      </p:to>
                                    </p:set>
                                    <p:anim calcmode="lin" valueType="num">
                                      <p:cBhvr additive="base">
                                        <p:cTn id="39" dur="5000" fill="hold"/>
                                        <p:tgtEl>
                                          <p:spTgt spid="16390"/>
                                        </p:tgtEl>
                                        <p:attrNameLst>
                                          <p:attrName>ppt_x</p:attrName>
                                        </p:attrNameLst>
                                      </p:cBhvr>
                                      <p:tavLst>
                                        <p:tav tm="0">
                                          <p:val>
                                            <p:strVal val="#ppt_x"/>
                                          </p:val>
                                        </p:tav>
                                        <p:tav tm="100000">
                                          <p:val>
                                            <p:strVal val="#ppt_x"/>
                                          </p:val>
                                        </p:tav>
                                      </p:tavLst>
                                    </p:anim>
                                    <p:anim calcmode="lin" valueType="num">
                                      <p:cBhvr additive="base">
                                        <p:cTn id="40" dur="5000" fill="hold"/>
                                        <p:tgtEl>
                                          <p:spTgt spid="163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utoUpdateAnimBg="0"/>
      <p:bldP spid="16389" grpId="0" animBg="1"/>
      <p:bldP spid="16390" grpId="0" autoUpdateAnimBg="0"/>
      <p:bldP spid="16391" grpId="0" autoUpdateAnimBg="0"/>
      <p:bldP spid="1639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cs typeface="+mj-cs"/>
              </a:rPr>
              <a:t>Discuss the questions…</a:t>
            </a:r>
            <a:endParaRPr lang="en-US" dirty="0">
              <a:ea typeface="+mj-ea"/>
              <a:cs typeface="+mj-cs"/>
            </a:endParaRPr>
          </a:p>
        </p:txBody>
      </p:sp>
      <p:sp>
        <p:nvSpPr>
          <p:cNvPr id="19459" name="Content Placeholder 2"/>
          <p:cNvSpPr>
            <a:spLocks noGrp="1"/>
          </p:cNvSpPr>
          <p:nvPr>
            <p:ph idx="1"/>
          </p:nvPr>
        </p:nvSpPr>
        <p:spPr/>
        <p:txBody>
          <a:bodyPr>
            <a:normAutofit lnSpcReduction="10000"/>
          </a:bodyPr>
          <a:lstStyle/>
          <a:p>
            <a:pPr eaLnBrk="1" hangingPunct="1"/>
            <a:r>
              <a:rPr lang="en-US">
                <a:latin typeface="Book Antiqua" charset="0"/>
              </a:rPr>
              <a:t>What is courage?</a:t>
            </a:r>
          </a:p>
          <a:p>
            <a:pPr eaLnBrk="1" hangingPunct="1"/>
            <a:r>
              <a:rPr lang="en-US">
                <a:latin typeface="Book Antiqua" charset="0"/>
              </a:rPr>
              <a:t>What things in your life require courage?</a:t>
            </a:r>
          </a:p>
          <a:p>
            <a:pPr eaLnBrk="1" hangingPunct="1"/>
            <a:r>
              <a:rPr lang="en-US">
                <a:latin typeface="Book Antiqua" charset="0"/>
              </a:rPr>
              <a:t>What do you think stops people from taking a stand against something they knew was wrong?</a:t>
            </a:r>
          </a:p>
          <a:p>
            <a:pPr eaLnBrk="1" hangingPunct="1"/>
            <a:r>
              <a:rPr lang="en-US">
                <a:latin typeface="Book Antiqua" charset="0"/>
              </a:rPr>
              <a:t>What does courage have to do with the quality of your character?</a:t>
            </a:r>
          </a:p>
          <a:p>
            <a:pPr eaLnBrk="1" hangingPunct="1"/>
            <a:r>
              <a:rPr lang="en-US">
                <a:latin typeface="Book Antiqua" charset="0"/>
              </a:rPr>
              <a:t>List some examples of when people at school have to show courage.</a:t>
            </a:r>
          </a:p>
        </p:txBody>
      </p:sp>
    </p:spTree>
    <p:extLst>
      <p:ext uri="{BB962C8B-B14F-4D97-AF65-F5344CB8AC3E}">
        <p14:creationId xmlns:p14="http://schemas.microsoft.com/office/powerpoint/2010/main" val="40439232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17" dur="500"/>
                                        <p:tgtEl>
                                          <p:spTgt spid="19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blinds(horizontal)">
                                      <p:cBhvr>
                                        <p:cTn id="22" dur="500"/>
                                        <p:tgtEl>
                                          <p:spTgt spid="194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blinds(horizontal)">
                                      <p:cBhvr>
                                        <p:cTn id="27" dur="5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lincolnmemorialmarch.jpg                                       000660E1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462756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p:cNvSpPr txBox="1">
            <a:spLocks noChangeArrowheads="1"/>
          </p:cNvSpPr>
          <p:nvPr/>
        </p:nvSpPr>
        <p:spPr bwMode="auto">
          <a:xfrm>
            <a:off x="5029200" y="152400"/>
            <a:ext cx="3962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	August 1963 </a:t>
            </a:r>
          </a:p>
          <a:p>
            <a:pPr>
              <a:spcBef>
                <a:spcPct val="50000"/>
              </a:spcBef>
            </a:pPr>
            <a:r>
              <a:rPr lang="en-US" b="1"/>
              <a:t>March on Washington D.C.</a:t>
            </a:r>
          </a:p>
        </p:txBody>
      </p:sp>
      <p:pic>
        <p:nvPicPr>
          <p:cNvPr id="17412" name="Picture 4" descr="king speech at wash.jpg                                        000660E1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12279"/>
          <a:stretch>
            <a:fillRect/>
          </a:stretch>
        </p:blipFill>
        <p:spPr bwMode="auto">
          <a:xfrm>
            <a:off x="5257800" y="1371600"/>
            <a:ext cx="31369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p:cNvSpPr txBox="1">
            <a:spLocks noChangeArrowheads="1"/>
          </p:cNvSpPr>
          <p:nvPr/>
        </p:nvSpPr>
        <p:spPr bwMode="auto">
          <a:xfrm>
            <a:off x="4876800" y="54864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I Have a Dream speech given</a:t>
            </a:r>
            <a:endParaRPr lang="en-US"/>
          </a:p>
        </p:txBody>
      </p:sp>
    </p:spTree>
    <p:extLst>
      <p:ext uri="{BB962C8B-B14F-4D97-AF65-F5344CB8AC3E}">
        <p14:creationId xmlns:p14="http://schemas.microsoft.com/office/powerpoint/2010/main" val="1432776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ox(in)">
                                      <p:cBhvr>
                                        <p:cTn id="7" dur="500"/>
                                        <p:tgtEl>
                                          <p:spTgt spid="17410"/>
                                        </p:tgtEl>
                                      </p:cBhvr>
                                    </p:animEffect>
                                  </p:childTnLst>
                                </p:cTn>
                              </p:par>
                            </p:childTnLst>
                          </p:cTn>
                        </p:par>
                        <p:par>
                          <p:cTn id="8" fill="hold" nodeType="afterGroup">
                            <p:stCondLst>
                              <p:cond delay="500"/>
                            </p:stCondLst>
                            <p:childTnLst>
                              <p:par>
                                <p:cTn id="9" presetID="2" presetClass="entr" presetSubtype="4" fill="hold" grpId="0" nodeType="afterEffect">
                                  <p:stCondLst>
                                    <p:cond delay="1000"/>
                                  </p:stCondLst>
                                  <p:childTnLst>
                                    <p:set>
                                      <p:cBhvr>
                                        <p:cTn id="10" dur="1" fill="hold">
                                          <p:stCondLst>
                                            <p:cond delay="0"/>
                                          </p:stCondLst>
                                        </p:cTn>
                                        <p:tgtEl>
                                          <p:spTgt spid="17411"/>
                                        </p:tgtEl>
                                        <p:attrNameLst>
                                          <p:attrName>style.visibility</p:attrName>
                                        </p:attrNameLst>
                                      </p:cBhvr>
                                      <p:to>
                                        <p:strVal val="visible"/>
                                      </p:to>
                                    </p:set>
                                    <p:anim calcmode="lin" valueType="num">
                                      <p:cBhvr additive="base">
                                        <p:cTn id="11" dur="500" fill="hold"/>
                                        <p:tgtEl>
                                          <p:spTgt spid="17411"/>
                                        </p:tgtEl>
                                        <p:attrNameLst>
                                          <p:attrName>ppt_x</p:attrName>
                                        </p:attrNameLst>
                                      </p:cBhvr>
                                      <p:tavLst>
                                        <p:tav tm="0">
                                          <p:val>
                                            <p:strVal val="#ppt_x"/>
                                          </p:val>
                                        </p:tav>
                                        <p:tav tm="100000">
                                          <p:val>
                                            <p:strVal val="#ppt_x"/>
                                          </p:val>
                                        </p:tav>
                                      </p:tavLst>
                                    </p:anim>
                                    <p:anim calcmode="lin" valueType="num">
                                      <p:cBhvr additive="base">
                                        <p:cTn id="12" dur="500" fill="hold"/>
                                        <p:tgtEl>
                                          <p:spTgt spid="17411"/>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2000"/>
                            </p:stCondLst>
                            <p:childTnLst>
                              <p:par>
                                <p:cTn id="14" presetID="4" presetClass="entr" presetSubtype="16" fill="hold" nodeType="afterEffect">
                                  <p:stCondLst>
                                    <p:cond delay="1000"/>
                                  </p:stCondLst>
                                  <p:childTnLst>
                                    <p:set>
                                      <p:cBhvr>
                                        <p:cTn id="15" dur="1" fill="hold">
                                          <p:stCondLst>
                                            <p:cond delay="0"/>
                                          </p:stCondLst>
                                        </p:cTn>
                                        <p:tgtEl>
                                          <p:spTgt spid="17412"/>
                                        </p:tgtEl>
                                        <p:attrNameLst>
                                          <p:attrName>style.visibility</p:attrName>
                                        </p:attrNameLst>
                                      </p:cBhvr>
                                      <p:to>
                                        <p:strVal val="visible"/>
                                      </p:to>
                                    </p:set>
                                    <p:animEffect transition="in" filter="box(in)">
                                      <p:cBhvr>
                                        <p:cTn id="16" dur="500"/>
                                        <p:tgtEl>
                                          <p:spTgt spid="17412"/>
                                        </p:tgtEl>
                                      </p:cBhvr>
                                    </p:animEffect>
                                  </p:childTnLst>
                                </p:cTn>
                              </p:par>
                            </p:childTnLst>
                          </p:cTn>
                        </p:par>
                        <p:par>
                          <p:cTn id="17" fill="hold" nodeType="afterGroup">
                            <p:stCondLst>
                              <p:cond delay="3500"/>
                            </p:stCondLst>
                            <p:childTnLst>
                              <p:par>
                                <p:cTn id="18" presetID="2" presetClass="entr" presetSubtype="4" fill="hold" grpId="0" nodeType="afterEffect">
                                  <p:stCondLst>
                                    <p:cond delay="1000"/>
                                  </p:stCondLst>
                                  <p:childTnLst>
                                    <p:set>
                                      <p:cBhvr>
                                        <p:cTn id="19" dur="1" fill="hold">
                                          <p:stCondLst>
                                            <p:cond delay="0"/>
                                          </p:stCondLst>
                                        </p:cTn>
                                        <p:tgtEl>
                                          <p:spTgt spid="17413"/>
                                        </p:tgtEl>
                                        <p:attrNameLst>
                                          <p:attrName>style.visibility</p:attrName>
                                        </p:attrNameLst>
                                      </p:cBhvr>
                                      <p:to>
                                        <p:strVal val="visible"/>
                                      </p:to>
                                    </p:set>
                                    <p:anim calcmode="lin" valueType="num">
                                      <p:cBhvr additive="base">
                                        <p:cTn id="20" dur="500" fill="hold"/>
                                        <p:tgtEl>
                                          <p:spTgt spid="17413"/>
                                        </p:tgtEl>
                                        <p:attrNameLst>
                                          <p:attrName>ppt_x</p:attrName>
                                        </p:attrNameLst>
                                      </p:cBhvr>
                                      <p:tavLst>
                                        <p:tav tm="0">
                                          <p:val>
                                            <p:strVal val="#ppt_x"/>
                                          </p:val>
                                        </p:tav>
                                        <p:tav tm="100000">
                                          <p:val>
                                            <p:strVal val="#ppt_x"/>
                                          </p:val>
                                        </p:tav>
                                      </p:tavLst>
                                    </p:anim>
                                    <p:anim calcmode="lin" valueType="num">
                                      <p:cBhvr additive="base">
                                        <p:cTn id="21" dur="500" fill="hold"/>
                                        <p:tgtEl>
                                          <p:spTgt spid="174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P spid="1741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16st CHURCH BOMBED.jpg                                         000660E1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36576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p:cNvSpPr txBox="1">
            <a:spLocks noChangeArrowheads="1"/>
          </p:cNvSpPr>
          <p:nvPr/>
        </p:nvSpPr>
        <p:spPr bwMode="auto">
          <a:xfrm>
            <a:off x="4648200" y="6858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September 1963</a:t>
            </a:r>
            <a:r>
              <a:rPr lang="en-US"/>
              <a:t> </a:t>
            </a:r>
          </a:p>
        </p:txBody>
      </p:sp>
      <p:sp>
        <p:nvSpPr>
          <p:cNvPr id="18436" name="Text Box 4"/>
          <p:cNvSpPr txBox="1">
            <a:spLocks noChangeArrowheads="1"/>
          </p:cNvSpPr>
          <p:nvPr/>
        </p:nvSpPr>
        <p:spPr bwMode="auto">
          <a:xfrm>
            <a:off x="4114800" y="1295400"/>
            <a:ext cx="3810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4 little girls killed in bomb blast after Sunday School at 16th Street Baptist Church</a:t>
            </a:r>
          </a:p>
        </p:txBody>
      </p:sp>
      <p:sp>
        <p:nvSpPr>
          <p:cNvPr id="18437" name="Text Box 5"/>
          <p:cNvSpPr txBox="1">
            <a:spLocks noChangeArrowheads="1"/>
          </p:cNvSpPr>
          <p:nvPr/>
        </p:nvSpPr>
        <p:spPr bwMode="auto">
          <a:xfrm>
            <a:off x="838200" y="41148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November 22, 1963</a:t>
            </a:r>
            <a:endParaRPr lang="en-US"/>
          </a:p>
        </p:txBody>
      </p:sp>
      <p:sp>
        <p:nvSpPr>
          <p:cNvPr id="18438" name="Text Box 6"/>
          <p:cNvSpPr txBox="1">
            <a:spLocks noChangeArrowheads="1"/>
          </p:cNvSpPr>
          <p:nvPr/>
        </p:nvSpPr>
        <p:spPr bwMode="auto">
          <a:xfrm>
            <a:off x="381000" y="4648200"/>
            <a:ext cx="396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       President Kennedy assassinated in Dallas, Texas</a:t>
            </a:r>
          </a:p>
        </p:txBody>
      </p:sp>
      <p:sp>
        <p:nvSpPr>
          <p:cNvPr id="18439" name="Text Box 7"/>
          <p:cNvSpPr txBox="1">
            <a:spLocks noChangeArrowheads="1"/>
          </p:cNvSpPr>
          <p:nvPr/>
        </p:nvSpPr>
        <p:spPr bwMode="auto">
          <a:xfrm>
            <a:off x="381000" y="5638800"/>
            <a:ext cx="3886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Lyndon B. Johnson becomes President of the United States</a:t>
            </a:r>
          </a:p>
        </p:txBody>
      </p:sp>
      <p:pic>
        <p:nvPicPr>
          <p:cNvPr id="18440" name="Picture 8" descr="johnson.jpg                                                    00000002diann                          B1C663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284538"/>
            <a:ext cx="4419600" cy="34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289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ox(in)">
                                      <p:cBhvr>
                                        <p:cTn id="7" dur="500"/>
                                        <p:tgtEl>
                                          <p:spTgt spid="18434"/>
                                        </p:tgtEl>
                                      </p:cBhvr>
                                    </p:animEffect>
                                  </p:childTnLst>
                                </p:cTn>
                              </p:par>
                            </p:childTnLst>
                          </p:cTn>
                        </p:par>
                        <p:par>
                          <p:cTn id="8" fill="hold" nodeType="afterGroup">
                            <p:stCondLst>
                              <p:cond delay="500"/>
                            </p:stCondLst>
                            <p:childTnLst>
                              <p:par>
                                <p:cTn id="9" presetID="2" presetClass="entr" presetSubtype="2" fill="hold" grpId="0" nodeType="afterEffect">
                                  <p:stCondLst>
                                    <p:cond delay="1000"/>
                                  </p:stCondLst>
                                  <p:childTnLst>
                                    <p:set>
                                      <p:cBhvr>
                                        <p:cTn id="10" dur="1" fill="hold">
                                          <p:stCondLst>
                                            <p:cond delay="0"/>
                                          </p:stCondLst>
                                        </p:cTn>
                                        <p:tgtEl>
                                          <p:spTgt spid="18435"/>
                                        </p:tgtEl>
                                        <p:attrNameLst>
                                          <p:attrName>style.visibility</p:attrName>
                                        </p:attrNameLst>
                                      </p:cBhvr>
                                      <p:to>
                                        <p:strVal val="visible"/>
                                      </p:to>
                                    </p:set>
                                    <p:anim calcmode="lin" valueType="num">
                                      <p:cBhvr additive="base">
                                        <p:cTn id="11" dur="500" fill="hold"/>
                                        <p:tgtEl>
                                          <p:spTgt spid="18435"/>
                                        </p:tgtEl>
                                        <p:attrNameLst>
                                          <p:attrName>ppt_x</p:attrName>
                                        </p:attrNameLst>
                                      </p:cBhvr>
                                      <p:tavLst>
                                        <p:tav tm="0">
                                          <p:val>
                                            <p:strVal val="1+#ppt_w/2"/>
                                          </p:val>
                                        </p:tav>
                                        <p:tav tm="100000">
                                          <p:val>
                                            <p:strVal val="#ppt_x"/>
                                          </p:val>
                                        </p:tav>
                                      </p:tavLst>
                                    </p:anim>
                                    <p:anim calcmode="lin" valueType="num">
                                      <p:cBhvr additive="base">
                                        <p:cTn id="12" dur="500" fill="hold"/>
                                        <p:tgtEl>
                                          <p:spTgt spid="1843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2000"/>
                            </p:stCondLst>
                            <p:childTnLst>
                              <p:par>
                                <p:cTn id="14" presetID="2" presetClass="entr" presetSubtype="2" fill="hold" grpId="0" nodeType="afterEffect">
                                  <p:stCondLst>
                                    <p:cond delay="1000"/>
                                  </p:stCondLst>
                                  <p:childTnLst>
                                    <p:set>
                                      <p:cBhvr>
                                        <p:cTn id="15" dur="1" fill="hold">
                                          <p:stCondLst>
                                            <p:cond delay="0"/>
                                          </p:stCondLst>
                                        </p:cTn>
                                        <p:tgtEl>
                                          <p:spTgt spid="18436"/>
                                        </p:tgtEl>
                                        <p:attrNameLst>
                                          <p:attrName>style.visibility</p:attrName>
                                        </p:attrNameLst>
                                      </p:cBhvr>
                                      <p:to>
                                        <p:strVal val="visible"/>
                                      </p:to>
                                    </p:set>
                                    <p:anim calcmode="lin" valueType="num">
                                      <p:cBhvr additive="base">
                                        <p:cTn id="16" dur="500" fill="hold"/>
                                        <p:tgtEl>
                                          <p:spTgt spid="18436"/>
                                        </p:tgtEl>
                                        <p:attrNameLst>
                                          <p:attrName>ppt_x</p:attrName>
                                        </p:attrNameLst>
                                      </p:cBhvr>
                                      <p:tavLst>
                                        <p:tav tm="0">
                                          <p:val>
                                            <p:strVal val="1+#ppt_w/2"/>
                                          </p:val>
                                        </p:tav>
                                        <p:tav tm="100000">
                                          <p:val>
                                            <p:strVal val="#ppt_x"/>
                                          </p:val>
                                        </p:tav>
                                      </p:tavLst>
                                    </p:anim>
                                    <p:anim calcmode="lin" valueType="num">
                                      <p:cBhvr additive="base">
                                        <p:cTn id="17"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8437"/>
                                        </p:tgtEl>
                                        <p:attrNameLst>
                                          <p:attrName>style.visibility</p:attrName>
                                        </p:attrNameLst>
                                      </p:cBhvr>
                                      <p:to>
                                        <p:strVal val="visible"/>
                                      </p:to>
                                    </p:set>
                                    <p:anim calcmode="lin" valueType="num">
                                      <p:cBhvr additive="base">
                                        <p:cTn id="22" dur="500" fill="hold"/>
                                        <p:tgtEl>
                                          <p:spTgt spid="18437"/>
                                        </p:tgtEl>
                                        <p:attrNameLst>
                                          <p:attrName>ppt_x</p:attrName>
                                        </p:attrNameLst>
                                      </p:cBhvr>
                                      <p:tavLst>
                                        <p:tav tm="0">
                                          <p:val>
                                            <p:strVal val="0-#ppt_w/2"/>
                                          </p:val>
                                        </p:tav>
                                        <p:tav tm="100000">
                                          <p:val>
                                            <p:strVal val="#ppt_x"/>
                                          </p:val>
                                        </p:tav>
                                      </p:tavLst>
                                    </p:anim>
                                    <p:anim calcmode="lin" valueType="num">
                                      <p:cBhvr additive="base">
                                        <p:cTn id="23" dur="500" fill="hold"/>
                                        <p:tgtEl>
                                          <p:spTgt spid="18437"/>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
                            </p:stCondLst>
                            <p:childTnLst>
                              <p:par>
                                <p:cTn id="25" presetID="2" presetClass="entr" presetSubtype="8" fill="hold" grpId="0" nodeType="afterEffect">
                                  <p:stCondLst>
                                    <p:cond delay="1000"/>
                                  </p:stCondLst>
                                  <p:childTnLst>
                                    <p:set>
                                      <p:cBhvr>
                                        <p:cTn id="26" dur="1" fill="hold">
                                          <p:stCondLst>
                                            <p:cond delay="0"/>
                                          </p:stCondLst>
                                        </p:cTn>
                                        <p:tgtEl>
                                          <p:spTgt spid="18438"/>
                                        </p:tgtEl>
                                        <p:attrNameLst>
                                          <p:attrName>style.visibility</p:attrName>
                                        </p:attrNameLst>
                                      </p:cBhvr>
                                      <p:to>
                                        <p:strVal val="visible"/>
                                      </p:to>
                                    </p:set>
                                    <p:anim calcmode="lin" valueType="num">
                                      <p:cBhvr additive="base">
                                        <p:cTn id="27" dur="500" fill="hold"/>
                                        <p:tgtEl>
                                          <p:spTgt spid="18438"/>
                                        </p:tgtEl>
                                        <p:attrNameLst>
                                          <p:attrName>ppt_x</p:attrName>
                                        </p:attrNameLst>
                                      </p:cBhvr>
                                      <p:tavLst>
                                        <p:tav tm="0">
                                          <p:val>
                                            <p:strVal val="0-#ppt_w/2"/>
                                          </p:val>
                                        </p:tav>
                                        <p:tav tm="100000">
                                          <p:val>
                                            <p:strVal val="#ppt_x"/>
                                          </p:val>
                                        </p:tav>
                                      </p:tavLst>
                                    </p:anim>
                                    <p:anim calcmode="lin" valueType="num">
                                      <p:cBhvr additive="base">
                                        <p:cTn id="28" dur="500" fill="hold"/>
                                        <p:tgtEl>
                                          <p:spTgt spid="18438"/>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000"/>
                            </p:stCondLst>
                            <p:childTnLst>
                              <p:par>
                                <p:cTn id="30" presetID="4" presetClass="entr" presetSubtype="16" fill="hold" nodeType="afterEffect">
                                  <p:stCondLst>
                                    <p:cond delay="2000"/>
                                  </p:stCondLst>
                                  <p:childTnLst>
                                    <p:set>
                                      <p:cBhvr>
                                        <p:cTn id="31" dur="1" fill="hold">
                                          <p:stCondLst>
                                            <p:cond delay="0"/>
                                          </p:stCondLst>
                                        </p:cTn>
                                        <p:tgtEl>
                                          <p:spTgt spid="18440"/>
                                        </p:tgtEl>
                                        <p:attrNameLst>
                                          <p:attrName>style.visibility</p:attrName>
                                        </p:attrNameLst>
                                      </p:cBhvr>
                                      <p:to>
                                        <p:strVal val="visible"/>
                                      </p:to>
                                    </p:set>
                                    <p:animEffect transition="in" filter="box(in)">
                                      <p:cBhvr>
                                        <p:cTn id="32" dur="500"/>
                                        <p:tgtEl>
                                          <p:spTgt spid="18440"/>
                                        </p:tgtEl>
                                      </p:cBhvr>
                                    </p:animEffect>
                                  </p:childTnLst>
                                </p:cTn>
                              </p:par>
                            </p:childTnLst>
                          </p:cTn>
                        </p:par>
                        <p:par>
                          <p:cTn id="33" fill="hold" nodeType="afterGroup">
                            <p:stCondLst>
                              <p:cond delay="4500"/>
                            </p:stCondLst>
                            <p:childTnLst>
                              <p:par>
                                <p:cTn id="34" presetID="2" presetClass="entr" presetSubtype="8" fill="hold" grpId="0" nodeType="afterEffect">
                                  <p:stCondLst>
                                    <p:cond delay="2000"/>
                                  </p:stCondLst>
                                  <p:childTnLst>
                                    <p:set>
                                      <p:cBhvr>
                                        <p:cTn id="35" dur="1" fill="hold">
                                          <p:stCondLst>
                                            <p:cond delay="0"/>
                                          </p:stCondLst>
                                        </p:cTn>
                                        <p:tgtEl>
                                          <p:spTgt spid="18439"/>
                                        </p:tgtEl>
                                        <p:attrNameLst>
                                          <p:attrName>style.visibility</p:attrName>
                                        </p:attrNameLst>
                                      </p:cBhvr>
                                      <p:to>
                                        <p:strVal val="visible"/>
                                      </p:to>
                                    </p:set>
                                    <p:anim calcmode="lin" valueType="num">
                                      <p:cBhvr additive="base">
                                        <p:cTn id="36" dur="500" fill="hold"/>
                                        <p:tgtEl>
                                          <p:spTgt spid="18439"/>
                                        </p:tgtEl>
                                        <p:attrNameLst>
                                          <p:attrName>ppt_x</p:attrName>
                                        </p:attrNameLst>
                                      </p:cBhvr>
                                      <p:tavLst>
                                        <p:tav tm="0">
                                          <p:val>
                                            <p:strVal val="0-#ppt_w/2"/>
                                          </p:val>
                                        </p:tav>
                                        <p:tav tm="100000">
                                          <p:val>
                                            <p:strVal val="#ppt_x"/>
                                          </p:val>
                                        </p:tav>
                                      </p:tavLst>
                                    </p:anim>
                                    <p:anim calcmode="lin" valueType="num">
                                      <p:cBhvr additive="base">
                                        <p:cTn id="37" dur="500" fill="hold"/>
                                        <p:tgtEl>
                                          <p:spTgt spid="184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6" grpId="0" autoUpdateAnimBg="0"/>
      <p:bldP spid="18437" grpId="0" autoUpdateAnimBg="0"/>
      <p:bldP spid="18438" grpId="0" autoUpdateAnimBg="0"/>
      <p:bldP spid="1843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685800" y="0"/>
            <a:ext cx="7772400" cy="1143000"/>
          </a:xfrm>
        </p:spPr>
        <p:txBody>
          <a:bodyPr/>
          <a:lstStyle/>
          <a:p>
            <a:r>
              <a:rPr lang="en-US">
                <a:latin typeface="Times" charset="0"/>
                <a:ea typeface="ＭＳ Ｐゴシック" charset="0"/>
                <a:cs typeface="ＭＳ Ｐゴシック" charset="0"/>
              </a:rPr>
              <a:t>Civil Rights leaders</a:t>
            </a:r>
          </a:p>
        </p:txBody>
      </p:sp>
      <p:sp>
        <p:nvSpPr>
          <p:cNvPr id="52226" name="Rectangle 4"/>
          <p:cNvSpPr>
            <a:spLocks noGrp="1" noChangeArrowheads="1"/>
          </p:cNvSpPr>
          <p:nvPr>
            <p:ph type="body" sz="half" idx="1"/>
          </p:nvPr>
        </p:nvSpPr>
        <p:spPr>
          <a:xfrm>
            <a:off x="685800" y="1066800"/>
            <a:ext cx="3810000" cy="2362200"/>
          </a:xfrm>
        </p:spPr>
        <p:txBody>
          <a:bodyPr/>
          <a:lstStyle/>
          <a:p>
            <a:r>
              <a:rPr lang="en-US" sz="2600" dirty="0">
                <a:latin typeface="Times" charset="0"/>
                <a:ea typeface="ＭＳ Ｐゴシック" charset="0"/>
                <a:cs typeface="ＭＳ Ｐゴシック" charset="0"/>
              </a:rPr>
              <a:t>Malcolm X- spokesperson for the Nation of Islam</a:t>
            </a:r>
          </a:p>
          <a:p>
            <a:r>
              <a:rPr lang="en-US" sz="2600" dirty="0">
                <a:latin typeface="Times" charset="0"/>
                <a:ea typeface="ＭＳ Ｐゴシック" charset="0"/>
                <a:cs typeface="ＭＳ Ｐゴシック" charset="0"/>
              </a:rPr>
              <a:t>Preached black nationalism</a:t>
            </a:r>
          </a:p>
        </p:txBody>
      </p:sp>
      <p:sp>
        <p:nvSpPr>
          <p:cNvPr id="52227" name="Rectangle 5"/>
          <p:cNvSpPr>
            <a:spLocks noGrp="1" noChangeArrowheads="1"/>
          </p:cNvSpPr>
          <p:nvPr>
            <p:ph type="body" sz="half" idx="2"/>
          </p:nvPr>
        </p:nvSpPr>
        <p:spPr>
          <a:xfrm>
            <a:off x="4648200" y="990600"/>
            <a:ext cx="3810000" cy="2133600"/>
          </a:xfrm>
        </p:spPr>
        <p:txBody>
          <a:bodyPr/>
          <a:lstStyle/>
          <a:p>
            <a:r>
              <a:rPr lang="en-US" sz="2600">
                <a:latin typeface="Times" charset="0"/>
                <a:ea typeface="ＭＳ Ｐゴシック" charset="0"/>
                <a:cs typeface="ＭＳ Ｐゴシック" charset="0"/>
              </a:rPr>
              <a:t>Stokely Carmichael-</a:t>
            </a:r>
          </a:p>
          <a:p>
            <a:r>
              <a:rPr lang="en-US" sz="2600">
                <a:latin typeface="Times" charset="0"/>
                <a:ea typeface="ＭＳ Ｐゴシック" charset="0"/>
                <a:cs typeface="ＭＳ Ｐゴシック" charset="0"/>
              </a:rPr>
              <a:t>Black Power movement and Black Panthers</a:t>
            </a:r>
          </a:p>
          <a:p>
            <a:r>
              <a:rPr lang="en-US" sz="2600">
                <a:latin typeface="Times" charset="0"/>
                <a:ea typeface="ＭＳ Ｐゴシック" charset="0"/>
                <a:cs typeface="ＭＳ Ｐゴシック" charset="0"/>
              </a:rPr>
              <a:t>Believed in self defense </a:t>
            </a:r>
          </a:p>
        </p:txBody>
      </p:sp>
      <p:pic>
        <p:nvPicPr>
          <p:cNvPr id="52228" name="Picture 11" descr="malcolm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200400"/>
            <a:ext cx="2667000"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13" descr="carmichael-stoke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200400"/>
            <a:ext cx="2286000"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558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u="sng" dirty="0" smtClean="0">
                <a:ea typeface="+mj-ea"/>
                <a:cs typeface="+mj-cs"/>
              </a:rPr>
              <a:t>Civil Rights Act of 1964</a:t>
            </a:r>
            <a:endParaRPr lang="en-US" u="sng" dirty="0">
              <a:ea typeface="+mj-ea"/>
              <a:cs typeface="+mj-cs"/>
            </a:endParaRPr>
          </a:p>
        </p:txBody>
      </p:sp>
      <p:sp>
        <p:nvSpPr>
          <p:cNvPr id="3" name="Content Placeholder 2"/>
          <p:cNvSpPr>
            <a:spLocks noGrp="1"/>
          </p:cNvSpPr>
          <p:nvPr>
            <p:ph idx="1"/>
          </p:nvPr>
        </p:nvSpPr>
        <p:spPr/>
        <p:txBody>
          <a:bodyPr>
            <a:normAutofit fontScale="92500"/>
          </a:bodyPr>
          <a:lstStyle/>
          <a:p>
            <a:r>
              <a:rPr lang="en-US" u="sng">
                <a:latin typeface="Book Antiqua" charset="0"/>
              </a:rPr>
              <a:t>Introduced by Kennedy</a:t>
            </a:r>
          </a:p>
          <a:p>
            <a:r>
              <a:rPr lang="en-US" u="sng">
                <a:latin typeface="Book Antiqua" charset="0"/>
              </a:rPr>
              <a:t>Signed by Johnson</a:t>
            </a:r>
          </a:p>
          <a:p>
            <a:r>
              <a:rPr lang="en-US" u="sng">
                <a:latin typeface="Book Antiqua" charset="0"/>
              </a:rPr>
              <a:t>What did it do?</a:t>
            </a:r>
          </a:p>
          <a:p>
            <a:pPr lvl="1"/>
            <a:r>
              <a:rPr lang="en-US" u="sng">
                <a:latin typeface="Book Antiqua" charset="0"/>
                <a:ea typeface="ＭＳ Ｐゴシック" charset="0"/>
              </a:rPr>
              <a:t>Equal pay for women/blacks</a:t>
            </a:r>
          </a:p>
          <a:p>
            <a:pPr lvl="1"/>
            <a:r>
              <a:rPr lang="en-US" u="sng">
                <a:latin typeface="Book Antiqua" charset="0"/>
                <a:ea typeface="ＭＳ Ｐゴシック" charset="0"/>
              </a:rPr>
              <a:t>Prohibits discrimination based on gender</a:t>
            </a:r>
          </a:p>
          <a:p>
            <a:pPr lvl="1"/>
            <a:r>
              <a:rPr lang="en-US" u="sng">
                <a:latin typeface="Book Antiqua" charset="0"/>
                <a:ea typeface="ＭＳ Ｐゴシック" charset="0"/>
              </a:rPr>
              <a:t>Racial quotas in schools </a:t>
            </a:r>
            <a:r>
              <a:rPr lang="en-US">
                <a:latin typeface="Book Antiqua" charset="0"/>
                <a:ea typeface="ＭＳ Ｐゴシック" charset="0"/>
              </a:rPr>
              <a:t>(forced busing)</a:t>
            </a:r>
          </a:p>
          <a:p>
            <a:pPr lvl="1"/>
            <a:r>
              <a:rPr lang="en-US" u="sng">
                <a:latin typeface="Book Antiqua" charset="0"/>
                <a:ea typeface="ＭＳ Ｐゴシック" charset="0"/>
              </a:rPr>
              <a:t>Equal voting rights (no literacy tests/poll tax/etc)</a:t>
            </a:r>
          </a:p>
          <a:p>
            <a:pPr lvl="1"/>
            <a:r>
              <a:rPr lang="en-US" u="sng">
                <a:latin typeface="Book Antiqua" charset="0"/>
                <a:ea typeface="ＭＳ Ｐゴシック" charset="0"/>
              </a:rPr>
              <a:t>Outlaws discrimination in hotels, restaurants, theaters and more.</a:t>
            </a:r>
          </a:p>
          <a:p>
            <a:pPr lvl="1"/>
            <a:endParaRPr lang="en-US" u="sng">
              <a:latin typeface="Book Antiqua" charset="0"/>
              <a:ea typeface="ＭＳ Ｐゴシック" charset="0"/>
            </a:endParaRPr>
          </a:p>
        </p:txBody>
      </p:sp>
    </p:spTree>
    <p:extLst>
      <p:ext uri="{BB962C8B-B14F-4D97-AF65-F5344CB8AC3E}">
        <p14:creationId xmlns:p14="http://schemas.microsoft.com/office/powerpoint/2010/main" val="2626708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457200" y="0"/>
            <a:ext cx="8229600" cy="1139825"/>
          </a:xfrm>
        </p:spPr>
        <p:txBody>
          <a:bodyPr/>
          <a:lstStyle/>
          <a:p>
            <a:r>
              <a:rPr lang="en-US">
                <a:latin typeface="Times" charset="0"/>
                <a:ea typeface="ＭＳ Ｐゴシック" charset="0"/>
                <a:cs typeface="ＭＳ Ｐゴシック" charset="0"/>
              </a:rPr>
              <a:t>Civil Rights Act of 1964</a:t>
            </a:r>
          </a:p>
        </p:txBody>
      </p:sp>
      <p:sp>
        <p:nvSpPr>
          <p:cNvPr id="54274" name="Rectangle 3"/>
          <p:cNvSpPr>
            <a:spLocks noGrp="1" noChangeArrowheads="1"/>
          </p:cNvSpPr>
          <p:nvPr>
            <p:ph type="body" sz="half" idx="1"/>
          </p:nvPr>
        </p:nvSpPr>
        <p:spPr>
          <a:xfrm>
            <a:off x="1143000" y="990600"/>
            <a:ext cx="7543800" cy="685800"/>
          </a:xfrm>
        </p:spPr>
        <p:txBody>
          <a:bodyPr/>
          <a:lstStyle/>
          <a:p>
            <a:r>
              <a:rPr lang="en-US" sz="2600">
                <a:latin typeface="Times" charset="0"/>
                <a:ea typeface="ＭＳ Ｐゴシック" charset="0"/>
                <a:cs typeface="ＭＳ Ｐゴシック" charset="0"/>
              </a:rPr>
              <a:t>Law passed and signed to end discrimination</a:t>
            </a:r>
          </a:p>
        </p:txBody>
      </p:sp>
      <p:pic>
        <p:nvPicPr>
          <p:cNvPr id="54275" name="Picture 5" descr="1153714943_085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066800" y="1600200"/>
            <a:ext cx="6773863" cy="5105400"/>
          </a:xfrm>
          <a:noFill/>
        </p:spPr>
      </p:pic>
    </p:spTree>
    <p:extLst>
      <p:ext uri="{BB962C8B-B14F-4D97-AF65-F5344CB8AC3E}">
        <p14:creationId xmlns:p14="http://schemas.microsoft.com/office/powerpoint/2010/main" val="2093540932"/>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2"/>
          <p:cNvSpPr txBox="1">
            <a:spLocks noChangeArrowheads="1"/>
          </p:cNvSpPr>
          <p:nvPr/>
        </p:nvSpPr>
        <p:spPr bwMode="auto">
          <a:xfrm>
            <a:off x="1600200" y="304800"/>
            <a:ext cx="601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4000" b="1"/>
              <a:t>Johnson</a:t>
            </a:r>
            <a:r>
              <a:rPr lang="ja-JP" altLang="en-US" sz="4000" b="1"/>
              <a:t>’</a:t>
            </a:r>
            <a:r>
              <a:rPr lang="en-US" altLang="ja-JP" sz="4000" b="1"/>
              <a:t>s Great Society</a:t>
            </a:r>
            <a:endParaRPr lang="en-US"/>
          </a:p>
        </p:txBody>
      </p:sp>
      <p:sp>
        <p:nvSpPr>
          <p:cNvPr id="55298" name="Text Box 3"/>
          <p:cNvSpPr txBox="1">
            <a:spLocks noChangeArrowheads="1"/>
          </p:cNvSpPr>
          <p:nvPr/>
        </p:nvSpPr>
        <p:spPr bwMode="auto">
          <a:xfrm>
            <a:off x="228600" y="10668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 Pushes through Kennedy</a:t>
            </a:r>
            <a:r>
              <a:rPr lang="ja-JP" altLang="en-US"/>
              <a:t>’</a:t>
            </a:r>
            <a:r>
              <a:rPr lang="en-US" altLang="ja-JP"/>
              <a:t>s tax cuts legislation</a:t>
            </a:r>
            <a:endParaRPr lang="en-US"/>
          </a:p>
        </p:txBody>
      </p:sp>
      <p:sp>
        <p:nvSpPr>
          <p:cNvPr id="55299" name="Text Box 4"/>
          <p:cNvSpPr txBox="1">
            <a:spLocks noChangeArrowheads="1"/>
          </p:cNvSpPr>
          <p:nvPr/>
        </p:nvSpPr>
        <p:spPr bwMode="auto">
          <a:xfrm>
            <a:off x="152400" y="1600200"/>
            <a:ext cx="8991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 Civil Rights Act of 1964 passed: enforces school desegregation and prohibits racial discrimination in public accommodations and in employment</a:t>
            </a:r>
          </a:p>
        </p:txBody>
      </p:sp>
      <p:sp>
        <p:nvSpPr>
          <p:cNvPr id="19461" name="Text Box 5"/>
          <p:cNvSpPr txBox="1">
            <a:spLocks noChangeArrowheads="1"/>
          </p:cNvSpPr>
          <p:nvPr/>
        </p:nvSpPr>
        <p:spPr bwMode="auto">
          <a:xfrm>
            <a:off x="152400" y="2819400"/>
            <a:ext cx="876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 War on Poverty: Office of Economic Opportunity had it   appropriation doubled to $2 billion </a:t>
            </a:r>
          </a:p>
        </p:txBody>
      </p:sp>
      <p:sp>
        <p:nvSpPr>
          <p:cNvPr id="19462" name="Text Box 6"/>
          <p:cNvSpPr txBox="1">
            <a:spLocks noChangeArrowheads="1"/>
          </p:cNvSpPr>
          <p:nvPr/>
        </p:nvSpPr>
        <p:spPr bwMode="auto">
          <a:xfrm>
            <a:off x="152400" y="3733800"/>
            <a:ext cx="861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 Education Bill appropriated over $1 billion to aid elementary and secondary students</a:t>
            </a:r>
          </a:p>
        </p:txBody>
      </p:sp>
      <p:sp>
        <p:nvSpPr>
          <p:cNvPr id="19463" name="Text Box 7"/>
          <p:cNvSpPr txBox="1">
            <a:spLocks noChangeArrowheads="1"/>
          </p:cNvSpPr>
          <p:nvPr/>
        </p:nvSpPr>
        <p:spPr bwMode="auto">
          <a:xfrm>
            <a:off x="152400" y="4572000"/>
            <a:ext cx="662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 Medicare Bill passed in 1965 for care of the elderly</a:t>
            </a:r>
          </a:p>
        </p:txBody>
      </p:sp>
      <p:sp>
        <p:nvSpPr>
          <p:cNvPr id="19464" name="Text Box 8"/>
          <p:cNvSpPr txBox="1">
            <a:spLocks noChangeArrowheads="1"/>
          </p:cNvSpPr>
          <p:nvPr/>
        </p:nvSpPr>
        <p:spPr bwMode="auto">
          <a:xfrm>
            <a:off x="152400" y="5029200"/>
            <a:ext cx="861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 Created two new cabinet offices: 1) Department of Housing and Urban Development (HUD) 2) Department of Transportation</a:t>
            </a:r>
          </a:p>
        </p:txBody>
      </p:sp>
      <p:sp>
        <p:nvSpPr>
          <p:cNvPr id="19465" name="Text Box 9"/>
          <p:cNvSpPr txBox="1">
            <a:spLocks noChangeArrowheads="1"/>
          </p:cNvSpPr>
          <p:nvPr/>
        </p:nvSpPr>
        <p:spPr bwMode="auto">
          <a:xfrm>
            <a:off x="152400" y="59436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 Named first black Cabinet member: Robert C. Weaver (HUD) </a:t>
            </a:r>
          </a:p>
        </p:txBody>
      </p:sp>
    </p:spTree>
    <p:extLst>
      <p:ext uri="{BB962C8B-B14F-4D97-AF65-F5344CB8AC3E}">
        <p14:creationId xmlns:p14="http://schemas.microsoft.com/office/powerpoint/2010/main" val="283055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additive="base">
                                        <p:cTn id="7" dur="500" fill="hold"/>
                                        <p:tgtEl>
                                          <p:spTgt spid="19461"/>
                                        </p:tgtEl>
                                        <p:attrNameLst>
                                          <p:attrName>ppt_x</p:attrName>
                                        </p:attrNameLst>
                                      </p:cBhvr>
                                      <p:tavLst>
                                        <p:tav tm="0">
                                          <p:val>
                                            <p:strVal val="0-#ppt_w/2"/>
                                          </p:val>
                                        </p:tav>
                                        <p:tav tm="100000">
                                          <p:val>
                                            <p:strVal val="#ppt_x"/>
                                          </p:val>
                                        </p:tav>
                                      </p:tavLst>
                                    </p:anim>
                                    <p:anim calcmode="lin" valueType="num">
                                      <p:cBhvr additive="base">
                                        <p:cTn id="8" dur="500" fill="hold"/>
                                        <p:tgtEl>
                                          <p:spTgt spid="1946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62"/>
                                        </p:tgtEl>
                                        <p:attrNameLst>
                                          <p:attrName>style.visibility</p:attrName>
                                        </p:attrNameLst>
                                      </p:cBhvr>
                                      <p:to>
                                        <p:strVal val="visible"/>
                                      </p:to>
                                    </p:set>
                                    <p:anim calcmode="lin" valueType="num">
                                      <p:cBhvr additive="base">
                                        <p:cTn id="13" dur="500" fill="hold"/>
                                        <p:tgtEl>
                                          <p:spTgt spid="19462"/>
                                        </p:tgtEl>
                                        <p:attrNameLst>
                                          <p:attrName>ppt_x</p:attrName>
                                        </p:attrNameLst>
                                      </p:cBhvr>
                                      <p:tavLst>
                                        <p:tav tm="0">
                                          <p:val>
                                            <p:strVal val="0-#ppt_w/2"/>
                                          </p:val>
                                        </p:tav>
                                        <p:tav tm="100000">
                                          <p:val>
                                            <p:strVal val="#ppt_x"/>
                                          </p:val>
                                        </p:tav>
                                      </p:tavLst>
                                    </p:anim>
                                    <p:anim calcmode="lin" valueType="num">
                                      <p:cBhvr additive="base">
                                        <p:cTn id="14"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63"/>
                                        </p:tgtEl>
                                        <p:attrNameLst>
                                          <p:attrName>style.visibility</p:attrName>
                                        </p:attrNameLst>
                                      </p:cBhvr>
                                      <p:to>
                                        <p:strVal val="visible"/>
                                      </p:to>
                                    </p:set>
                                    <p:anim calcmode="lin" valueType="num">
                                      <p:cBhvr additive="base">
                                        <p:cTn id="19" dur="500" fill="hold"/>
                                        <p:tgtEl>
                                          <p:spTgt spid="19463"/>
                                        </p:tgtEl>
                                        <p:attrNameLst>
                                          <p:attrName>ppt_x</p:attrName>
                                        </p:attrNameLst>
                                      </p:cBhvr>
                                      <p:tavLst>
                                        <p:tav tm="0">
                                          <p:val>
                                            <p:strVal val="0-#ppt_w/2"/>
                                          </p:val>
                                        </p:tav>
                                        <p:tav tm="100000">
                                          <p:val>
                                            <p:strVal val="#ppt_x"/>
                                          </p:val>
                                        </p:tav>
                                      </p:tavLst>
                                    </p:anim>
                                    <p:anim calcmode="lin" valueType="num">
                                      <p:cBhvr additive="base">
                                        <p:cTn id="20" dur="500" fill="hold"/>
                                        <p:tgtEl>
                                          <p:spTgt spid="1946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64"/>
                                        </p:tgtEl>
                                        <p:attrNameLst>
                                          <p:attrName>style.visibility</p:attrName>
                                        </p:attrNameLst>
                                      </p:cBhvr>
                                      <p:to>
                                        <p:strVal val="visible"/>
                                      </p:to>
                                    </p:set>
                                    <p:anim calcmode="lin" valueType="num">
                                      <p:cBhvr additive="base">
                                        <p:cTn id="25" dur="500" fill="hold"/>
                                        <p:tgtEl>
                                          <p:spTgt spid="19464"/>
                                        </p:tgtEl>
                                        <p:attrNameLst>
                                          <p:attrName>ppt_x</p:attrName>
                                        </p:attrNameLst>
                                      </p:cBhvr>
                                      <p:tavLst>
                                        <p:tav tm="0">
                                          <p:val>
                                            <p:strVal val="0-#ppt_w/2"/>
                                          </p:val>
                                        </p:tav>
                                        <p:tav tm="100000">
                                          <p:val>
                                            <p:strVal val="#ppt_x"/>
                                          </p:val>
                                        </p:tav>
                                      </p:tavLst>
                                    </p:anim>
                                    <p:anim calcmode="lin" valueType="num">
                                      <p:cBhvr additive="base">
                                        <p:cTn id="26" dur="500" fill="hold"/>
                                        <p:tgtEl>
                                          <p:spTgt spid="1946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465"/>
                                        </p:tgtEl>
                                        <p:attrNameLst>
                                          <p:attrName>style.visibility</p:attrName>
                                        </p:attrNameLst>
                                      </p:cBhvr>
                                      <p:to>
                                        <p:strVal val="visible"/>
                                      </p:to>
                                    </p:set>
                                    <p:anim calcmode="lin" valueType="num">
                                      <p:cBhvr additive="base">
                                        <p:cTn id="31" dur="500" fill="hold"/>
                                        <p:tgtEl>
                                          <p:spTgt spid="19465"/>
                                        </p:tgtEl>
                                        <p:attrNameLst>
                                          <p:attrName>ppt_x</p:attrName>
                                        </p:attrNameLst>
                                      </p:cBhvr>
                                      <p:tavLst>
                                        <p:tav tm="0">
                                          <p:val>
                                            <p:strVal val="0-#ppt_w/2"/>
                                          </p:val>
                                        </p:tav>
                                        <p:tav tm="100000">
                                          <p:val>
                                            <p:strVal val="#ppt_x"/>
                                          </p:val>
                                        </p:tav>
                                      </p:tavLst>
                                    </p:anim>
                                    <p:anim calcmode="lin" valueType="num">
                                      <p:cBhvr additive="base">
                                        <p:cTn id="32" dur="500" fill="hold"/>
                                        <p:tgtEl>
                                          <p:spTgt spid="194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utoUpdateAnimBg="0"/>
      <p:bldP spid="19462" grpId="0" autoUpdateAnimBg="0"/>
      <p:bldP spid="19463" grpId="0" autoUpdateAnimBg="0"/>
      <p:bldP spid="19464" grpId="0" autoUpdateAnimBg="0"/>
      <p:bldP spid="19465"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descr="images-1.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3603625"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2" name="Picture 2" descr="images.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276600"/>
            <a:ext cx="4267200"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Box 3"/>
          <p:cNvSpPr txBox="1">
            <a:spLocks noChangeArrowheads="1"/>
          </p:cNvSpPr>
          <p:nvPr/>
        </p:nvSpPr>
        <p:spPr bwMode="auto">
          <a:xfrm>
            <a:off x="4419600" y="533400"/>
            <a:ext cx="4114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2800" b="1">
                <a:latin typeface="Arial" charset="0"/>
                <a:cs typeface="Arial" charset="0"/>
              </a:rPr>
              <a:t>Robert Weaver : Secretary of Housing and Urban Development</a:t>
            </a:r>
          </a:p>
        </p:txBody>
      </p:sp>
    </p:spTree>
    <p:extLst>
      <p:ext uri="{BB962C8B-B14F-4D97-AF65-F5344CB8AC3E}">
        <p14:creationId xmlns:p14="http://schemas.microsoft.com/office/powerpoint/2010/main" val="4090066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026"/>
          <p:cNvSpPr txBox="1">
            <a:spLocks noChangeArrowheads="1"/>
          </p:cNvSpPr>
          <p:nvPr/>
        </p:nvSpPr>
        <p:spPr bwMode="auto">
          <a:xfrm>
            <a:off x="2133600" y="457200"/>
            <a:ext cx="541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dirty="0"/>
              <a:t>January 1964: 24th Amendment </a:t>
            </a:r>
            <a:r>
              <a:rPr lang="en-US" dirty="0" smtClean="0"/>
              <a:t>passed – outlawed poll tax</a:t>
            </a:r>
            <a:endParaRPr lang="en-US" dirty="0"/>
          </a:p>
        </p:txBody>
      </p:sp>
      <p:sp>
        <p:nvSpPr>
          <p:cNvPr id="21507" name="Text Box 1027"/>
          <p:cNvSpPr txBox="1">
            <a:spLocks noChangeArrowheads="1"/>
          </p:cNvSpPr>
          <p:nvPr/>
        </p:nvSpPr>
        <p:spPr bwMode="auto">
          <a:xfrm>
            <a:off x="838200" y="13716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June 1964: 3 civil rights workers disappear in Mississippi</a:t>
            </a:r>
          </a:p>
        </p:txBody>
      </p:sp>
      <p:sp>
        <p:nvSpPr>
          <p:cNvPr id="21508" name="Text Box 1028"/>
          <p:cNvSpPr txBox="1">
            <a:spLocks noChangeArrowheads="1"/>
          </p:cNvSpPr>
          <p:nvPr/>
        </p:nvSpPr>
        <p:spPr bwMode="auto">
          <a:xfrm>
            <a:off x="2286000" y="18288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 Beaten bodies found a few days later</a:t>
            </a:r>
          </a:p>
        </p:txBody>
      </p:sp>
      <p:sp>
        <p:nvSpPr>
          <p:cNvPr id="21509" name="Text Box 1029"/>
          <p:cNvSpPr txBox="1">
            <a:spLocks noChangeArrowheads="1"/>
          </p:cNvSpPr>
          <p:nvPr/>
        </p:nvSpPr>
        <p:spPr bwMode="auto">
          <a:xfrm>
            <a:off x="228600" y="22098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 Federal authorities arrest 21 people in connection with their murders</a:t>
            </a:r>
          </a:p>
        </p:txBody>
      </p:sp>
      <p:sp>
        <p:nvSpPr>
          <p:cNvPr id="21510" name="Text Box 1030"/>
          <p:cNvSpPr txBox="1">
            <a:spLocks noChangeArrowheads="1"/>
          </p:cNvSpPr>
          <p:nvPr/>
        </p:nvSpPr>
        <p:spPr bwMode="auto">
          <a:xfrm>
            <a:off x="2895600" y="259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 None are convicted in court</a:t>
            </a:r>
          </a:p>
        </p:txBody>
      </p:sp>
      <p:pic>
        <p:nvPicPr>
          <p:cNvPr id="21511" name="Picture 1031" descr="pettusbridgeteargas.jpg                                        00067E37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3975100"/>
            <a:ext cx="41021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032" descr="selmamarchers.jpg                                              00067E37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736975"/>
            <a:ext cx="434340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 Box 1033"/>
          <p:cNvSpPr txBox="1">
            <a:spLocks noChangeArrowheads="1"/>
          </p:cNvSpPr>
          <p:nvPr/>
        </p:nvSpPr>
        <p:spPr bwMode="auto">
          <a:xfrm>
            <a:off x="457200" y="35052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Edmund Pettus Bridge 1965</a:t>
            </a:r>
          </a:p>
        </p:txBody>
      </p:sp>
    </p:spTree>
    <p:extLst>
      <p:ext uri="{BB962C8B-B14F-4D97-AF65-F5344CB8AC3E}">
        <p14:creationId xmlns:p14="http://schemas.microsoft.com/office/powerpoint/2010/main" val="1963718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dissolve">
                                      <p:cBhvr>
                                        <p:cTn id="7" dur="5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7"/>
                                        </p:tgtEl>
                                        <p:attrNameLst>
                                          <p:attrName>style.visibility</p:attrName>
                                        </p:attrNameLst>
                                      </p:cBhvr>
                                      <p:to>
                                        <p:strVal val="visible"/>
                                      </p:to>
                                    </p:set>
                                    <p:animEffect transition="in" filter="dissolve">
                                      <p:cBhvr>
                                        <p:cTn id="12" dur="500"/>
                                        <p:tgtEl>
                                          <p:spTgt spid="215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508"/>
                                        </p:tgtEl>
                                        <p:attrNameLst>
                                          <p:attrName>style.visibility</p:attrName>
                                        </p:attrNameLst>
                                      </p:cBhvr>
                                      <p:to>
                                        <p:strVal val="visible"/>
                                      </p:to>
                                    </p:set>
                                    <p:animEffect transition="in" filter="dissolve">
                                      <p:cBhvr>
                                        <p:cTn id="17" dur="500"/>
                                        <p:tgtEl>
                                          <p:spTgt spid="215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509"/>
                                        </p:tgtEl>
                                        <p:attrNameLst>
                                          <p:attrName>style.visibility</p:attrName>
                                        </p:attrNameLst>
                                      </p:cBhvr>
                                      <p:to>
                                        <p:strVal val="visible"/>
                                      </p:to>
                                    </p:set>
                                    <p:animEffect transition="in" filter="dissolve">
                                      <p:cBhvr>
                                        <p:cTn id="22" dur="500"/>
                                        <p:tgtEl>
                                          <p:spTgt spid="215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1510"/>
                                        </p:tgtEl>
                                        <p:attrNameLst>
                                          <p:attrName>style.visibility</p:attrName>
                                        </p:attrNameLst>
                                      </p:cBhvr>
                                      <p:to>
                                        <p:strVal val="visible"/>
                                      </p:to>
                                    </p:set>
                                    <p:anim calcmode="lin" valueType="num">
                                      <p:cBhvr additive="base">
                                        <p:cTn id="27" dur="500" fill="hold"/>
                                        <p:tgtEl>
                                          <p:spTgt spid="21510"/>
                                        </p:tgtEl>
                                        <p:attrNameLst>
                                          <p:attrName>ppt_x</p:attrName>
                                        </p:attrNameLst>
                                      </p:cBhvr>
                                      <p:tavLst>
                                        <p:tav tm="0">
                                          <p:val>
                                            <p:strVal val="0-#ppt_w/2"/>
                                          </p:val>
                                        </p:tav>
                                        <p:tav tm="100000">
                                          <p:val>
                                            <p:strVal val="#ppt_x"/>
                                          </p:val>
                                        </p:tav>
                                      </p:tavLst>
                                    </p:anim>
                                    <p:anim calcmode="lin" valueType="num">
                                      <p:cBhvr additive="base">
                                        <p:cTn id="28" dur="500" fill="hold"/>
                                        <p:tgtEl>
                                          <p:spTgt spid="21510"/>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21511"/>
                                        </p:tgtEl>
                                        <p:attrNameLst>
                                          <p:attrName>style.visibility</p:attrName>
                                        </p:attrNameLst>
                                      </p:cBhvr>
                                      <p:to>
                                        <p:strVal val="visible"/>
                                      </p:to>
                                    </p:set>
                                    <p:animEffect transition="in" filter="box(in)">
                                      <p:cBhvr>
                                        <p:cTn id="33" dur="500"/>
                                        <p:tgtEl>
                                          <p:spTgt spid="2151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21512"/>
                                        </p:tgtEl>
                                        <p:attrNameLst>
                                          <p:attrName>style.visibility</p:attrName>
                                        </p:attrNameLst>
                                      </p:cBhvr>
                                      <p:to>
                                        <p:strVal val="visible"/>
                                      </p:to>
                                    </p:set>
                                    <p:animEffect transition="in" filter="box(in)">
                                      <p:cBhvr>
                                        <p:cTn id="38" dur="500"/>
                                        <p:tgtEl>
                                          <p:spTgt spid="2151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1513"/>
                                        </p:tgtEl>
                                        <p:attrNameLst>
                                          <p:attrName>style.visibility</p:attrName>
                                        </p:attrNameLst>
                                      </p:cBhvr>
                                      <p:to>
                                        <p:strVal val="visible"/>
                                      </p:to>
                                    </p:set>
                                    <p:animEffect transition="in" filter="dissolve">
                                      <p:cBhvr>
                                        <p:cTn id="43"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autoUpdateAnimBg="0"/>
      <p:bldP spid="21508" grpId="0" autoUpdateAnimBg="0"/>
      <p:bldP spid="21509" grpId="0" autoUpdateAnimBg="0"/>
      <p:bldP spid="21510" grpId="0" autoUpdateAnimBg="0"/>
      <p:bldP spid="2151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malcolmx_assassination_65.jpg                                  000660E1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828800"/>
            <a:ext cx="365760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malcolm.gif                                                    000660E1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9600"/>
            <a:ext cx="32289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4"/>
          <p:cNvSpPr txBox="1">
            <a:spLocks noChangeArrowheads="1"/>
          </p:cNvSpPr>
          <p:nvPr/>
        </p:nvSpPr>
        <p:spPr bwMode="auto">
          <a:xfrm>
            <a:off x="4953000" y="457200"/>
            <a:ext cx="2819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3200" b="1"/>
              <a:t>Malcolm X</a:t>
            </a:r>
            <a:endParaRPr lang="en-US"/>
          </a:p>
        </p:txBody>
      </p:sp>
      <p:sp>
        <p:nvSpPr>
          <p:cNvPr id="20485" name="Text Box 5"/>
          <p:cNvSpPr txBox="1">
            <a:spLocks noChangeArrowheads="1"/>
          </p:cNvSpPr>
          <p:nvPr/>
        </p:nvSpPr>
        <p:spPr bwMode="auto">
          <a:xfrm>
            <a:off x="3581400" y="11430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Nation of Islam · Ballot or the Bullet</a:t>
            </a:r>
          </a:p>
        </p:txBody>
      </p:sp>
      <p:sp>
        <p:nvSpPr>
          <p:cNvPr id="20486" name="Text Box 6"/>
          <p:cNvSpPr txBox="1">
            <a:spLocks noChangeArrowheads="1"/>
          </p:cNvSpPr>
          <p:nvPr/>
        </p:nvSpPr>
        <p:spPr bwMode="auto">
          <a:xfrm>
            <a:off x="4114800" y="54864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1965 while speaking in NYC</a:t>
            </a:r>
            <a:endParaRPr lang="en-US"/>
          </a:p>
        </p:txBody>
      </p:sp>
    </p:spTree>
    <p:extLst>
      <p:ext uri="{BB962C8B-B14F-4D97-AF65-F5344CB8AC3E}">
        <p14:creationId xmlns:p14="http://schemas.microsoft.com/office/powerpoint/2010/main" val="1126235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ox(in)">
                                      <p:cBhvr>
                                        <p:cTn id="7" dur="500"/>
                                        <p:tgtEl>
                                          <p:spTgt spid="20483"/>
                                        </p:tgtEl>
                                      </p:cBhvr>
                                    </p:animEffect>
                                  </p:childTnLst>
                                </p:cTn>
                              </p:par>
                            </p:childTnLst>
                          </p:cTn>
                        </p:par>
                        <p:par>
                          <p:cTn id="8" fill="hold" nodeType="afterGroup">
                            <p:stCondLst>
                              <p:cond delay="500"/>
                            </p:stCondLst>
                            <p:childTnLst>
                              <p:par>
                                <p:cTn id="9" presetID="19" presetClass="entr" presetSubtype="10" fill="hold" grpId="0" nodeType="afterEffect">
                                  <p:stCondLst>
                                    <p:cond delay="1000"/>
                                  </p:stCondLst>
                                  <p:childTnLst>
                                    <p:set>
                                      <p:cBhvr>
                                        <p:cTn id="10" dur="1" fill="hold">
                                          <p:stCondLst>
                                            <p:cond delay="0"/>
                                          </p:stCondLst>
                                        </p:cTn>
                                        <p:tgtEl>
                                          <p:spTgt spid="20484"/>
                                        </p:tgtEl>
                                        <p:attrNameLst>
                                          <p:attrName>style.visibility</p:attrName>
                                        </p:attrNameLst>
                                      </p:cBhvr>
                                      <p:to>
                                        <p:strVal val="visible"/>
                                      </p:to>
                                    </p:set>
                                    <p:anim calcmode="lin" valueType="num">
                                      <p:cBhvr>
                                        <p:cTn id="11" dur="5000" fill="hold"/>
                                        <p:tgtEl>
                                          <p:spTgt spid="20484"/>
                                        </p:tgtEl>
                                        <p:attrNameLst>
                                          <p:attrName>ppt_w</p:attrName>
                                        </p:attrNameLst>
                                      </p:cBhvr>
                                      <p:tavLst>
                                        <p:tav tm="0" fmla="#ppt_w*sin(2.5*pi*$)">
                                          <p:val>
                                            <p:fltVal val="0"/>
                                          </p:val>
                                        </p:tav>
                                        <p:tav tm="100000">
                                          <p:val>
                                            <p:fltVal val="1"/>
                                          </p:val>
                                        </p:tav>
                                      </p:tavLst>
                                    </p:anim>
                                    <p:anim calcmode="lin" valueType="num">
                                      <p:cBhvr>
                                        <p:cTn id="12" dur="5000" fill="hold"/>
                                        <p:tgtEl>
                                          <p:spTgt spid="20484"/>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2" fill="hold" grpId="0" nodeType="clickEffect">
                                  <p:stCondLst>
                                    <p:cond delay="0"/>
                                  </p:stCondLst>
                                  <p:childTnLst>
                                    <p:set>
                                      <p:cBhvr>
                                        <p:cTn id="16" dur="1" fill="hold">
                                          <p:stCondLst>
                                            <p:cond delay="0"/>
                                          </p:stCondLst>
                                        </p:cTn>
                                        <p:tgtEl>
                                          <p:spTgt spid="20485"/>
                                        </p:tgtEl>
                                        <p:attrNameLst>
                                          <p:attrName>style.visibility</p:attrName>
                                        </p:attrNameLst>
                                      </p:cBhvr>
                                      <p:to>
                                        <p:strVal val="visible"/>
                                      </p:to>
                                    </p:set>
                                    <p:anim calcmode="lin" valueType="num">
                                      <p:cBhvr additive="base">
                                        <p:cTn id="17" dur="5000" fill="hold"/>
                                        <p:tgtEl>
                                          <p:spTgt spid="20485"/>
                                        </p:tgtEl>
                                        <p:attrNameLst>
                                          <p:attrName>ppt_x</p:attrName>
                                        </p:attrNameLst>
                                      </p:cBhvr>
                                      <p:tavLst>
                                        <p:tav tm="0">
                                          <p:val>
                                            <p:strVal val="1+#ppt_w/2"/>
                                          </p:val>
                                        </p:tav>
                                        <p:tav tm="100000">
                                          <p:val>
                                            <p:strVal val="#ppt_x"/>
                                          </p:val>
                                        </p:tav>
                                      </p:tavLst>
                                    </p:anim>
                                    <p:anim calcmode="lin" valueType="num">
                                      <p:cBhvr additive="base">
                                        <p:cTn id="18" dur="5000" fill="hold"/>
                                        <p:tgtEl>
                                          <p:spTgt spid="20485"/>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nodeType="clickEffect">
                                  <p:stCondLst>
                                    <p:cond delay="0"/>
                                  </p:stCondLst>
                                  <p:childTnLst>
                                    <p:set>
                                      <p:cBhvr>
                                        <p:cTn id="22" dur="1" fill="hold">
                                          <p:stCondLst>
                                            <p:cond delay="0"/>
                                          </p:stCondLst>
                                        </p:cTn>
                                        <p:tgtEl>
                                          <p:spTgt spid="20482"/>
                                        </p:tgtEl>
                                        <p:attrNameLst>
                                          <p:attrName>style.visibility</p:attrName>
                                        </p:attrNameLst>
                                      </p:cBhvr>
                                      <p:to>
                                        <p:strVal val="visible"/>
                                      </p:to>
                                    </p:set>
                                    <p:animEffect transition="in" filter="box(out)">
                                      <p:cBhvr>
                                        <p:cTn id="23" dur="500"/>
                                        <p:tgtEl>
                                          <p:spTgt spid="20482"/>
                                        </p:tgtEl>
                                      </p:cBhvr>
                                    </p:animEffect>
                                  </p:childTnLst>
                                </p:cTn>
                              </p:par>
                            </p:childTnLst>
                          </p:cTn>
                        </p:par>
                        <p:par>
                          <p:cTn id="24" fill="hold" nodeType="afterGroup">
                            <p:stCondLst>
                              <p:cond delay="500"/>
                            </p:stCondLst>
                            <p:childTnLst>
                              <p:par>
                                <p:cTn id="25" presetID="2" presetClass="entr" presetSubtype="4" fill="hold" grpId="0" nodeType="afterEffect">
                                  <p:stCondLst>
                                    <p:cond delay="1000"/>
                                  </p:stCondLst>
                                  <p:childTnLst>
                                    <p:set>
                                      <p:cBhvr>
                                        <p:cTn id="26" dur="1" fill="hold">
                                          <p:stCondLst>
                                            <p:cond delay="0"/>
                                          </p:stCondLst>
                                        </p:cTn>
                                        <p:tgtEl>
                                          <p:spTgt spid="20486"/>
                                        </p:tgtEl>
                                        <p:attrNameLst>
                                          <p:attrName>style.visibility</p:attrName>
                                        </p:attrNameLst>
                                      </p:cBhvr>
                                      <p:to>
                                        <p:strVal val="visible"/>
                                      </p:to>
                                    </p:set>
                                    <p:anim calcmode="lin" valueType="num">
                                      <p:cBhvr additive="base">
                                        <p:cTn id="27" dur="500" fill="hold"/>
                                        <p:tgtEl>
                                          <p:spTgt spid="20486"/>
                                        </p:tgtEl>
                                        <p:attrNameLst>
                                          <p:attrName>ppt_x</p:attrName>
                                        </p:attrNameLst>
                                      </p:cBhvr>
                                      <p:tavLst>
                                        <p:tav tm="0">
                                          <p:val>
                                            <p:strVal val="#ppt_x"/>
                                          </p:val>
                                        </p:tav>
                                        <p:tav tm="100000">
                                          <p:val>
                                            <p:strVal val="#ppt_x"/>
                                          </p:val>
                                        </p:tav>
                                      </p:tavLst>
                                    </p:anim>
                                    <p:anim calcmode="lin" valueType="num">
                                      <p:cBhvr additive="base">
                                        <p:cTn id="28"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utoUpdateAnimBg="0"/>
      <p:bldP spid="20485" grpId="0" autoUpdateAnimBg="0"/>
      <p:bldP spid="20486"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955800"/>
            <a:ext cx="6324600" cy="2492990"/>
          </a:xfrm>
          <a:prstGeom prst="rect">
            <a:avLst/>
          </a:prstGeom>
          <a:noFill/>
        </p:spPr>
        <p:txBody>
          <a:bodyPr wrap="square" rtlCol="0">
            <a:spAutoFit/>
          </a:bodyPr>
          <a:lstStyle/>
          <a:p>
            <a:pPr algn="ctr"/>
            <a:r>
              <a:rPr lang="en-US" sz="4800" b="1" u="sng" dirty="0" smtClean="0"/>
              <a:t>Selma</a:t>
            </a:r>
            <a:endParaRPr lang="en-US" sz="4800" b="1" u="sng" dirty="0"/>
          </a:p>
          <a:p>
            <a:pPr algn="ctr"/>
            <a:endParaRPr lang="en-US" sz="3600" dirty="0" smtClean="0"/>
          </a:p>
          <a:p>
            <a:pPr algn="ctr"/>
            <a:r>
              <a:rPr lang="en-US" sz="3600" dirty="0" smtClean="0"/>
              <a:t>Read the article and answer the questions </a:t>
            </a:r>
            <a:endParaRPr lang="en-US" sz="3600" dirty="0"/>
          </a:p>
        </p:txBody>
      </p:sp>
    </p:spTree>
    <p:extLst>
      <p:ext uri="{BB962C8B-B14F-4D97-AF65-F5344CB8AC3E}">
        <p14:creationId xmlns:p14="http://schemas.microsoft.com/office/powerpoint/2010/main" val="20151993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defRPr/>
            </a:pPr>
            <a:r>
              <a:rPr lang="en-US" dirty="0" smtClean="0">
                <a:ln>
                  <a:noFill/>
                </a:ln>
                <a:solidFill>
                  <a:schemeClr val="tx1"/>
                </a:solidFill>
                <a:effectLst/>
                <a:ea typeface="+mj-ea"/>
                <a:cs typeface="+mj-cs"/>
              </a:rPr>
              <a:t>Brown </a:t>
            </a:r>
            <a:r>
              <a:rPr lang="en-US" dirty="0" err="1" smtClean="0">
                <a:ln>
                  <a:noFill/>
                </a:ln>
                <a:solidFill>
                  <a:schemeClr val="tx1"/>
                </a:solidFill>
                <a:effectLst/>
                <a:ea typeface="+mj-ea"/>
                <a:cs typeface="+mj-cs"/>
              </a:rPr>
              <a:t>vs</a:t>
            </a:r>
            <a:r>
              <a:rPr lang="en-US" dirty="0" smtClean="0">
                <a:ln>
                  <a:noFill/>
                </a:ln>
                <a:solidFill>
                  <a:schemeClr val="tx1"/>
                </a:solidFill>
                <a:effectLst/>
                <a:ea typeface="+mj-ea"/>
                <a:cs typeface="+mj-cs"/>
              </a:rPr>
              <a:t> Board of Education</a:t>
            </a:r>
          </a:p>
        </p:txBody>
      </p:sp>
      <p:sp>
        <p:nvSpPr>
          <p:cNvPr id="22530" name="Rectangle 3"/>
          <p:cNvSpPr>
            <a:spLocks noGrp="1"/>
          </p:cNvSpPr>
          <p:nvPr>
            <p:ph idx="1"/>
          </p:nvPr>
        </p:nvSpPr>
        <p:spPr>
          <a:xfrm>
            <a:off x="3810000" y="2615636"/>
            <a:ext cx="5105400" cy="5410200"/>
          </a:xfrm>
        </p:spPr>
        <p:txBody>
          <a:bodyPr/>
          <a:lstStyle/>
          <a:p>
            <a:pPr eaLnBrk="1" hangingPunct="1">
              <a:buFont typeface="Wingdings 2" charset="0"/>
              <a:buNone/>
            </a:pPr>
            <a:endParaRPr lang="en-US" dirty="0">
              <a:latin typeface="Book Antiqua" charset="0"/>
            </a:endParaRPr>
          </a:p>
          <a:p>
            <a:pPr eaLnBrk="1" hangingPunct="1"/>
            <a:endParaRPr lang="en-US" dirty="0">
              <a:latin typeface="Book Antiqua" charset="0"/>
            </a:endParaRPr>
          </a:p>
          <a:p>
            <a:pPr eaLnBrk="1" hangingPunct="1">
              <a:buFont typeface="Wingdings 2" charset="0"/>
              <a:buNone/>
            </a:pPr>
            <a:r>
              <a:rPr lang="en-US" dirty="0">
                <a:latin typeface="Book Antiqua" charset="0"/>
                <a:hlinkClick r:id="rId2"/>
              </a:rPr>
              <a:t>http://www.youtube.com/watch?v=TTGHLdr-iak</a:t>
            </a:r>
            <a:r>
              <a:rPr lang="en-US" dirty="0">
                <a:latin typeface="Book Antiqua" charset="0"/>
              </a:rPr>
              <a:t> </a:t>
            </a:r>
          </a:p>
        </p:txBody>
      </p:sp>
      <p:pic>
        <p:nvPicPr>
          <p:cNvPr id="22531" name="Picture 5" descr="br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350678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209406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violaliuzzo.jpg                                                00067E37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3657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4495800" y="533400"/>
            <a:ext cx="434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1965 Klansmen in Mississippi gun her down in her car</a:t>
            </a:r>
            <a:endParaRPr lang="en-US"/>
          </a:p>
        </p:txBody>
      </p:sp>
      <p:sp>
        <p:nvSpPr>
          <p:cNvPr id="23556" name="Text Box 4"/>
          <p:cNvSpPr txBox="1">
            <a:spLocks noChangeArrowheads="1"/>
          </p:cNvSpPr>
          <p:nvPr/>
        </p:nvSpPr>
        <p:spPr bwMode="auto">
          <a:xfrm>
            <a:off x="5562600" y="21336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August 6, 1965</a:t>
            </a:r>
            <a:endParaRPr lang="en-US"/>
          </a:p>
        </p:txBody>
      </p:sp>
      <p:sp>
        <p:nvSpPr>
          <p:cNvPr id="23557" name="Text Box 5"/>
          <p:cNvSpPr txBox="1">
            <a:spLocks noChangeArrowheads="1"/>
          </p:cNvSpPr>
          <p:nvPr/>
        </p:nvSpPr>
        <p:spPr bwMode="auto">
          <a:xfrm>
            <a:off x="4343400" y="25146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Voting Rights Act of 1965 passed</a:t>
            </a:r>
            <a:endParaRPr lang="en-US"/>
          </a:p>
        </p:txBody>
      </p:sp>
      <p:sp>
        <p:nvSpPr>
          <p:cNvPr id="23558" name="Text Box 6"/>
          <p:cNvSpPr txBox="1">
            <a:spLocks noChangeArrowheads="1"/>
          </p:cNvSpPr>
          <p:nvPr/>
        </p:nvSpPr>
        <p:spPr bwMode="auto">
          <a:xfrm>
            <a:off x="5257800" y="29718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 outlawed literacy tests</a:t>
            </a:r>
          </a:p>
        </p:txBody>
      </p:sp>
      <p:sp>
        <p:nvSpPr>
          <p:cNvPr id="23559" name="Text Box 7"/>
          <p:cNvSpPr txBox="1">
            <a:spLocks noChangeArrowheads="1"/>
          </p:cNvSpPr>
          <p:nvPr/>
        </p:nvSpPr>
        <p:spPr bwMode="auto">
          <a:xfrm>
            <a:off x="5257800" y="3352800"/>
            <a:ext cx="3810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 sent federal voter registrars to southern states</a:t>
            </a:r>
          </a:p>
        </p:txBody>
      </p:sp>
      <p:sp>
        <p:nvSpPr>
          <p:cNvPr id="23560" name="Text Box 8"/>
          <p:cNvSpPr txBox="1">
            <a:spLocks noChangeArrowheads="1"/>
          </p:cNvSpPr>
          <p:nvPr/>
        </p:nvSpPr>
        <p:spPr bwMode="auto">
          <a:xfrm>
            <a:off x="4572000" y="4495800"/>
            <a:ext cx="4267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000"/>
              <a:t>Example of effect:  the percentage of blacks registered to vote in the state of Mississippi had risen from 6.7% of the population before 1965 to 66.5% by 1969</a:t>
            </a:r>
          </a:p>
        </p:txBody>
      </p:sp>
    </p:spTree>
    <p:extLst>
      <p:ext uri="{BB962C8B-B14F-4D97-AF65-F5344CB8AC3E}">
        <p14:creationId xmlns:p14="http://schemas.microsoft.com/office/powerpoint/2010/main" val="2839236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ox(in)">
                                      <p:cBhvr>
                                        <p:cTn id="7" dur="5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1" fill="hold" grpId="0" nodeType="clickEffect">
                                  <p:stCondLst>
                                    <p:cond delay="0"/>
                                  </p:stCondLst>
                                  <p:childTnLst>
                                    <p:set>
                                      <p:cBhvr>
                                        <p:cTn id="11" dur="1" fill="hold">
                                          <p:stCondLst>
                                            <p:cond delay="0"/>
                                          </p:stCondLst>
                                        </p:cTn>
                                        <p:tgtEl>
                                          <p:spTgt spid="23555"/>
                                        </p:tgtEl>
                                        <p:attrNameLst>
                                          <p:attrName>style.visibility</p:attrName>
                                        </p:attrNameLst>
                                      </p:cBhvr>
                                      <p:to>
                                        <p:strVal val="visible"/>
                                      </p:to>
                                    </p:set>
                                    <p:anim calcmode="lin" valueType="num">
                                      <p:cBhvr additive="base">
                                        <p:cTn id="12" dur="5000" fill="hold"/>
                                        <p:tgtEl>
                                          <p:spTgt spid="23555"/>
                                        </p:tgtEl>
                                        <p:attrNameLst>
                                          <p:attrName>ppt_x</p:attrName>
                                        </p:attrNameLst>
                                      </p:cBhvr>
                                      <p:tavLst>
                                        <p:tav tm="0">
                                          <p:val>
                                            <p:strVal val="#ppt_x"/>
                                          </p:val>
                                        </p:tav>
                                        <p:tav tm="100000">
                                          <p:val>
                                            <p:strVal val="#ppt_x"/>
                                          </p:val>
                                        </p:tav>
                                      </p:tavLst>
                                    </p:anim>
                                    <p:anim calcmode="lin" valueType="num">
                                      <p:cBhvr additive="base">
                                        <p:cTn id="13" dur="5000" fill="hold"/>
                                        <p:tgtEl>
                                          <p:spTgt spid="23555"/>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9" presetClass="entr" presetSubtype="10" fill="hold" grpId="0" nodeType="clickEffect">
                                  <p:stCondLst>
                                    <p:cond delay="0"/>
                                  </p:stCondLst>
                                  <p:childTnLst>
                                    <p:set>
                                      <p:cBhvr>
                                        <p:cTn id="17" dur="1" fill="hold">
                                          <p:stCondLst>
                                            <p:cond delay="0"/>
                                          </p:stCondLst>
                                        </p:cTn>
                                        <p:tgtEl>
                                          <p:spTgt spid="23556"/>
                                        </p:tgtEl>
                                        <p:attrNameLst>
                                          <p:attrName>style.visibility</p:attrName>
                                        </p:attrNameLst>
                                      </p:cBhvr>
                                      <p:to>
                                        <p:strVal val="visible"/>
                                      </p:to>
                                    </p:set>
                                    <p:anim calcmode="lin" valueType="num">
                                      <p:cBhvr>
                                        <p:cTn id="18" dur="5000" fill="hold"/>
                                        <p:tgtEl>
                                          <p:spTgt spid="23556"/>
                                        </p:tgtEl>
                                        <p:attrNameLst>
                                          <p:attrName>ppt_w</p:attrName>
                                        </p:attrNameLst>
                                      </p:cBhvr>
                                      <p:tavLst>
                                        <p:tav tm="0" fmla="#ppt_w*sin(2.5*pi*$)">
                                          <p:val>
                                            <p:fltVal val="0"/>
                                          </p:val>
                                        </p:tav>
                                        <p:tav tm="100000">
                                          <p:val>
                                            <p:fltVal val="1"/>
                                          </p:val>
                                        </p:tav>
                                      </p:tavLst>
                                    </p:anim>
                                    <p:anim calcmode="lin" valueType="num">
                                      <p:cBhvr>
                                        <p:cTn id="19" dur="5000" fill="hold"/>
                                        <p:tgtEl>
                                          <p:spTgt spid="23556"/>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3557"/>
                                        </p:tgtEl>
                                        <p:attrNameLst>
                                          <p:attrName>style.visibility</p:attrName>
                                        </p:attrNameLst>
                                      </p:cBhvr>
                                      <p:to>
                                        <p:strVal val="visible"/>
                                      </p:to>
                                    </p:set>
                                    <p:anim calcmode="lin" valueType="num">
                                      <p:cBhvr additive="base">
                                        <p:cTn id="24" dur="500" fill="hold"/>
                                        <p:tgtEl>
                                          <p:spTgt spid="23557"/>
                                        </p:tgtEl>
                                        <p:attrNameLst>
                                          <p:attrName>ppt_x</p:attrName>
                                        </p:attrNameLst>
                                      </p:cBhvr>
                                      <p:tavLst>
                                        <p:tav tm="0">
                                          <p:val>
                                            <p:strVal val="1+#ppt_w/2"/>
                                          </p:val>
                                        </p:tav>
                                        <p:tav tm="100000">
                                          <p:val>
                                            <p:strVal val="#ppt_x"/>
                                          </p:val>
                                        </p:tav>
                                      </p:tavLst>
                                    </p:anim>
                                    <p:anim calcmode="lin" valueType="num">
                                      <p:cBhvr additive="base">
                                        <p:cTn id="25"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3558"/>
                                        </p:tgtEl>
                                        <p:attrNameLst>
                                          <p:attrName>style.visibility</p:attrName>
                                        </p:attrNameLst>
                                      </p:cBhvr>
                                      <p:to>
                                        <p:strVal val="visible"/>
                                      </p:to>
                                    </p:set>
                                    <p:anim calcmode="lin" valueType="num">
                                      <p:cBhvr additive="base">
                                        <p:cTn id="30" dur="500" fill="hold"/>
                                        <p:tgtEl>
                                          <p:spTgt spid="23558"/>
                                        </p:tgtEl>
                                        <p:attrNameLst>
                                          <p:attrName>ppt_x</p:attrName>
                                        </p:attrNameLst>
                                      </p:cBhvr>
                                      <p:tavLst>
                                        <p:tav tm="0">
                                          <p:val>
                                            <p:strVal val="1+#ppt_w/2"/>
                                          </p:val>
                                        </p:tav>
                                        <p:tav tm="100000">
                                          <p:val>
                                            <p:strVal val="#ppt_x"/>
                                          </p:val>
                                        </p:tav>
                                      </p:tavLst>
                                    </p:anim>
                                    <p:anim calcmode="lin" valueType="num">
                                      <p:cBhvr additive="base">
                                        <p:cTn id="31" dur="500" fill="hold"/>
                                        <p:tgtEl>
                                          <p:spTgt spid="23558"/>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23559"/>
                                        </p:tgtEl>
                                        <p:attrNameLst>
                                          <p:attrName>style.visibility</p:attrName>
                                        </p:attrNameLst>
                                      </p:cBhvr>
                                      <p:to>
                                        <p:strVal val="visible"/>
                                      </p:to>
                                    </p:set>
                                    <p:anim calcmode="lin" valueType="num">
                                      <p:cBhvr additive="base">
                                        <p:cTn id="36" dur="500" fill="hold"/>
                                        <p:tgtEl>
                                          <p:spTgt spid="23559"/>
                                        </p:tgtEl>
                                        <p:attrNameLst>
                                          <p:attrName>ppt_x</p:attrName>
                                        </p:attrNameLst>
                                      </p:cBhvr>
                                      <p:tavLst>
                                        <p:tav tm="0">
                                          <p:val>
                                            <p:strVal val="1+#ppt_w/2"/>
                                          </p:val>
                                        </p:tav>
                                        <p:tav tm="100000">
                                          <p:val>
                                            <p:strVal val="#ppt_x"/>
                                          </p:val>
                                        </p:tav>
                                      </p:tavLst>
                                    </p:anim>
                                    <p:anim calcmode="lin" valueType="num">
                                      <p:cBhvr additive="base">
                                        <p:cTn id="37" dur="500" fill="hold"/>
                                        <p:tgtEl>
                                          <p:spTgt spid="23559"/>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23560"/>
                                        </p:tgtEl>
                                        <p:attrNameLst>
                                          <p:attrName>style.visibility</p:attrName>
                                        </p:attrNameLst>
                                      </p:cBhvr>
                                      <p:to>
                                        <p:strVal val="visible"/>
                                      </p:to>
                                    </p:set>
                                    <p:animEffect transition="in" filter="randombar(vertical)">
                                      <p:cBhvr>
                                        <p:cTn id="42" dur="5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P spid="23556" grpId="0" autoUpdateAnimBg="0"/>
      <p:bldP spid="23557" grpId="0" autoUpdateAnimBg="0"/>
      <p:bldP spid="23558" grpId="0" autoUpdateAnimBg="0"/>
      <p:bldP spid="23559" grpId="0" autoUpdateAnimBg="0"/>
      <p:bldP spid="23560"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riot1thumb.jpg                                                 000001C9diann                          B1C663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76600"/>
            <a:ext cx="3962400"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riot2thumb.jpg                                                 000001C9diann                          B1C663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350520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times_watts02.jpg                                              000001C9diann                          B1C663E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2860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5"/>
          <p:cNvSpPr txBox="1">
            <a:spLocks noChangeArrowheads="1"/>
          </p:cNvSpPr>
          <p:nvPr/>
        </p:nvSpPr>
        <p:spPr bwMode="auto">
          <a:xfrm>
            <a:off x="5562600" y="37338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11 August 1965</a:t>
            </a:r>
            <a:endParaRPr lang="en-US"/>
          </a:p>
        </p:txBody>
      </p:sp>
      <p:sp>
        <p:nvSpPr>
          <p:cNvPr id="24582" name="Text Box 6"/>
          <p:cNvSpPr txBox="1">
            <a:spLocks noChangeArrowheads="1"/>
          </p:cNvSpPr>
          <p:nvPr/>
        </p:nvSpPr>
        <p:spPr bwMode="auto">
          <a:xfrm>
            <a:off x="4800600" y="43434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Watts Riots in Los Angeles</a:t>
            </a:r>
            <a:endParaRPr lang="en-US"/>
          </a:p>
        </p:txBody>
      </p:sp>
      <p:sp>
        <p:nvSpPr>
          <p:cNvPr id="24583" name="Text Box 7"/>
          <p:cNvSpPr txBox="1">
            <a:spLocks noChangeArrowheads="1"/>
          </p:cNvSpPr>
          <p:nvPr/>
        </p:nvSpPr>
        <p:spPr bwMode="auto">
          <a:xfrm>
            <a:off x="4800600" y="50292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31 blacks and 3 whites killed</a:t>
            </a:r>
            <a:endParaRPr lang="en-US"/>
          </a:p>
        </p:txBody>
      </p:sp>
      <p:sp>
        <p:nvSpPr>
          <p:cNvPr id="24584" name="Text Box 8"/>
          <p:cNvSpPr txBox="1">
            <a:spLocks noChangeArrowheads="1"/>
          </p:cNvSpPr>
          <p:nvPr/>
        </p:nvSpPr>
        <p:spPr bwMode="auto">
          <a:xfrm>
            <a:off x="5029200" y="57150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Over 1,000 people injured</a:t>
            </a:r>
            <a:endParaRPr lang="en-US"/>
          </a:p>
        </p:txBody>
      </p:sp>
    </p:spTree>
    <p:extLst>
      <p:ext uri="{BB962C8B-B14F-4D97-AF65-F5344CB8AC3E}">
        <p14:creationId xmlns:p14="http://schemas.microsoft.com/office/powerpoint/2010/main" val="1799208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wipe(down)">
                                      <p:cBhvr>
                                        <p:cTn id="7" dur="500"/>
                                        <p:tgtEl>
                                          <p:spTgt spid="245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24578"/>
                                        </p:tgtEl>
                                        <p:attrNameLst>
                                          <p:attrName>style.visibility</p:attrName>
                                        </p:attrNameLst>
                                      </p:cBhvr>
                                      <p:to>
                                        <p:strVal val="visible"/>
                                      </p:to>
                                    </p:set>
                                    <p:animEffect transition="in" filter="box(out)">
                                      <p:cBhvr>
                                        <p:cTn id="12" dur="500"/>
                                        <p:tgtEl>
                                          <p:spTgt spid="245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24580"/>
                                        </p:tgtEl>
                                        <p:attrNameLst>
                                          <p:attrName>style.visibility</p:attrName>
                                        </p:attrNameLst>
                                      </p:cBhvr>
                                      <p:to>
                                        <p:strVal val="visible"/>
                                      </p:to>
                                    </p:set>
                                    <p:animEffect transition="in" filter="box(out)">
                                      <p:cBhvr>
                                        <p:cTn id="17" dur="500"/>
                                        <p:tgtEl>
                                          <p:spTgt spid="245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24579"/>
                                        </p:tgtEl>
                                        <p:attrNameLst>
                                          <p:attrName>style.visibility</p:attrName>
                                        </p:attrNameLst>
                                      </p:cBhvr>
                                      <p:to>
                                        <p:strVal val="visible"/>
                                      </p:to>
                                    </p:set>
                                    <p:animEffect transition="in" filter="box(out)">
                                      <p:cBhvr>
                                        <p:cTn id="22" dur="500"/>
                                        <p:tgtEl>
                                          <p:spTgt spid="2457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24582"/>
                                        </p:tgtEl>
                                        <p:attrNameLst>
                                          <p:attrName>style.visibility</p:attrName>
                                        </p:attrNameLst>
                                      </p:cBhvr>
                                      <p:to>
                                        <p:strVal val="visible"/>
                                      </p:to>
                                    </p:set>
                                    <p:anim calcmode="lin" valueType="num">
                                      <p:cBhvr>
                                        <p:cTn id="27" dur="500" fill="hold"/>
                                        <p:tgtEl>
                                          <p:spTgt spid="24582"/>
                                        </p:tgtEl>
                                        <p:attrNameLst>
                                          <p:attrName>ppt_w</p:attrName>
                                        </p:attrNameLst>
                                      </p:cBhvr>
                                      <p:tavLst>
                                        <p:tav tm="0">
                                          <p:val>
                                            <p:fltVal val="0"/>
                                          </p:val>
                                        </p:tav>
                                        <p:tav tm="100000">
                                          <p:val>
                                            <p:strVal val="#ppt_w"/>
                                          </p:val>
                                        </p:tav>
                                      </p:tavLst>
                                    </p:anim>
                                    <p:anim calcmode="lin" valueType="num">
                                      <p:cBhvr>
                                        <p:cTn id="28" dur="500" fill="hold"/>
                                        <p:tgtEl>
                                          <p:spTgt spid="24582"/>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24583"/>
                                        </p:tgtEl>
                                        <p:attrNameLst>
                                          <p:attrName>style.visibility</p:attrName>
                                        </p:attrNameLst>
                                      </p:cBhvr>
                                      <p:to>
                                        <p:strVal val="visible"/>
                                      </p:to>
                                    </p:set>
                                    <p:anim calcmode="lin" valueType="num">
                                      <p:cBhvr>
                                        <p:cTn id="33" dur="500" fill="hold"/>
                                        <p:tgtEl>
                                          <p:spTgt spid="24583"/>
                                        </p:tgtEl>
                                        <p:attrNameLst>
                                          <p:attrName>ppt_w</p:attrName>
                                        </p:attrNameLst>
                                      </p:cBhvr>
                                      <p:tavLst>
                                        <p:tav tm="0">
                                          <p:val>
                                            <p:fltVal val="0"/>
                                          </p:val>
                                        </p:tav>
                                        <p:tav tm="100000">
                                          <p:val>
                                            <p:strVal val="#ppt_w"/>
                                          </p:val>
                                        </p:tav>
                                      </p:tavLst>
                                    </p:anim>
                                    <p:anim calcmode="lin" valueType="num">
                                      <p:cBhvr>
                                        <p:cTn id="34" dur="500" fill="hold"/>
                                        <p:tgtEl>
                                          <p:spTgt spid="24583"/>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24584"/>
                                        </p:tgtEl>
                                        <p:attrNameLst>
                                          <p:attrName>style.visibility</p:attrName>
                                        </p:attrNameLst>
                                      </p:cBhvr>
                                      <p:to>
                                        <p:strVal val="visible"/>
                                      </p:to>
                                    </p:set>
                                    <p:anim calcmode="lin" valueType="num">
                                      <p:cBhvr>
                                        <p:cTn id="39" dur="500" fill="hold"/>
                                        <p:tgtEl>
                                          <p:spTgt spid="24584"/>
                                        </p:tgtEl>
                                        <p:attrNameLst>
                                          <p:attrName>ppt_w</p:attrName>
                                        </p:attrNameLst>
                                      </p:cBhvr>
                                      <p:tavLst>
                                        <p:tav tm="0">
                                          <p:val>
                                            <p:fltVal val="0"/>
                                          </p:val>
                                        </p:tav>
                                        <p:tav tm="100000">
                                          <p:val>
                                            <p:strVal val="#ppt_w"/>
                                          </p:val>
                                        </p:tav>
                                      </p:tavLst>
                                    </p:anim>
                                    <p:anim calcmode="lin" valueType="num">
                                      <p:cBhvr>
                                        <p:cTn id="40" dur="500" fill="hold"/>
                                        <p:tgtEl>
                                          <p:spTgt spid="245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utoUpdateAnimBg="0"/>
      <p:bldP spid="24582" grpId="0" autoUpdateAnimBg="0"/>
      <p:bldP spid="24583" grpId="0" autoUpdateAnimBg="0"/>
      <p:bldP spid="2458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81000" y="152400"/>
            <a:ext cx="830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1966 Civil Rights Movement moving Northward and starting to focus on economic equality rather than civil rights equality</a:t>
            </a:r>
          </a:p>
        </p:txBody>
      </p:sp>
      <p:pic>
        <p:nvPicPr>
          <p:cNvPr id="25604" name="Picture 4" descr="PG_5_PAN.JPG                                                   000001C8diann                          B1C663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1800" y="1676400"/>
            <a:ext cx="4826000"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5"/>
          <p:cNvSpPr txBox="1">
            <a:spLocks noChangeArrowheads="1"/>
          </p:cNvSpPr>
          <p:nvPr/>
        </p:nvSpPr>
        <p:spPr bwMode="auto">
          <a:xfrm>
            <a:off x="2209800" y="114300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Stokely Carmichael · Black Power </a:t>
            </a:r>
          </a:p>
        </p:txBody>
      </p:sp>
      <p:sp>
        <p:nvSpPr>
          <p:cNvPr id="25606" name="Text Box 6"/>
          <p:cNvSpPr txBox="1">
            <a:spLocks noChangeArrowheads="1"/>
          </p:cNvSpPr>
          <p:nvPr/>
        </p:nvSpPr>
        <p:spPr bwMode="auto">
          <a:xfrm>
            <a:off x="4495800" y="5562600"/>
            <a:ext cx="426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US"/>
              <a:t>Bobby Seale &amp; Huey Newton</a:t>
            </a:r>
          </a:p>
        </p:txBody>
      </p:sp>
      <p:sp>
        <p:nvSpPr>
          <p:cNvPr id="61445" name="Rectangle 9"/>
          <p:cNvSpPr>
            <a:spLocks noChangeArrowheads="1"/>
          </p:cNvSpPr>
          <p:nvPr/>
        </p:nvSpPr>
        <p:spPr bwMode="auto">
          <a:xfrm>
            <a:off x="5578475" y="6019800"/>
            <a:ext cx="2193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Black Panthers </a:t>
            </a:r>
            <a:endParaRPr lang="en-US"/>
          </a:p>
        </p:txBody>
      </p:sp>
      <p:pic>
        <p:nvPicPr>
          <p:cNvPr id="61446" name="Picture 2" descr="http://www.kpfk.org/pledge/catalog/images/blackPanth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 y="2438400"/>
            <a:ext cx="41973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386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ipe(up)">
                                      <p:cBhvr>
                                        <p:cTn id="7" dur="500"/>
                                        <p:tgtEl>
                                          <p:spTgt spid="25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605"/>
                                        </p:tgtEl>
                                        <p:attrNameLst>
                                          <p:attrName>style.visibility</p:attrName>
                                        </p:attrNameLst>
                                      </p:cBhvr>
                                      <p:to>
                                        <p:strVal val="visible"/>
                                      </p:to>
                                    </p:set>
                                    <p:animEffect transition="in" filter="dissolve">
                                      <p:cBhvr>
                                        <p:cTn id="12" dur="500"/>
                                        <p:tgtEl>
                                          <p:spTgt spid="256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25604"/>
                                        </p:tgtEl>
                                        <p:attrNameLst>
                                          <p:attrName>style.visibility</p:attrName>
                                        </p:attrNameLst>
                                      </p:cBhvr>
                                      <p:to>
                                        <p:strVal val="visible"/>
                                      </p:to>
                                    </p:set>
                                    <p:anim calcmode="lin" valueType="num">
                                      <p:cBhvr additive="base">
                                        <p:cTn id="17" dur="500" fill="hold"/>
                                        <p:tgtEl>
                                          <p:spTgt spid="25604"/>
                                        </p:tgtEl>
                                        <p:attrNameLst>
                                          <p:attrName>ppt_x</p:attrName>
                                        </p:attrNameLst>
                                      </p:cBhvr>
                                      <p:tavLst>
                                        <p:tav tm="0">
                                          <p:val>
                                            <p:strVal val="1+#ppt_w/2"/>
                                          </p:val>
                                        </p:tav>
                                        <p:tav tm="100000">
                                          <p:val>
                                            <p:strVal val="#ppt_x"/>
                                          </p:val>
                                        </p:tav>
                                      </p:tavLst>
                                    </p:anim>
                                    <p:anim calcmode="lin" valueType="num">
                                      <p:cBhvr additive="base">
                                        <p:cTn id="18" dur="500" fill="hold"/>
                                        <p:tgtEl>
                                          <p:spTgt spid="25604"/>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14" presetClass="entr" presetSubtype="5" fill="hold" grpId="0" nodeType="afterEffect">
                                  <p:stCondLst>
                                    <p:cond delay="1000"/>
                                  </p:stCondLst>
                                  <p:childTnLst>
                                    <p:set>
                                      <p:cBhvr>
                                        <p:cTn id="21" dur="1" fill="hold">
                                          <p:stCondLst>
                                            <p:cond delay="0"/>
                                          </p:stCondLst>
                                        </p:cTn>
                                        <p:tgtEl>
                                          <p:spTgt spid="25606"/>
                                        </p:tgtEl>
                                        <p:attrNameLst>
                                          <p:attrName>style.visibility</p:attrName>
                                        </p:attrNameLst>
                                      </p:cBhvr>
                                      <p:to>
                                        <p:strVal val="visible"/>
                                      </p:to>
                                    </p:set>
                                    <p:animEffect transition="in" filter="randombar(vertical)">
                                      <p:cBhvr>
                                        <p:cTn id="22"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5" grpId="0" autoUpdateAnimBg="0"/>
      <p:bldP spid="2560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Placeholder 2"/>
          <p:cNvSpPr>
            <a:spLocks noGrp="1"/>
          </p:cNvSpPr>
          <p:nvPr>
            <p:ph type="body" idx="1"/>
          </p:nvPr>
        </p:nvSpPr>
        <p:spPr>
          <a:xfrm>
            <a:off x="3276600" y="381000"/>
            <a:ext cx="2286000" cy="639763"/>
          </a:xfrm>
        </p:spPr>
        <p:txBody>
          <a:bodyPr/>
          <a:lstStyle/>
          <a:p>
            <a:r>
              <a:rPr lang="en-US">
                <a:latin typeface="Times" charset="0"/>
                <a:ea typeface="ＭＳ Ｐゴシック" charset="0"/>
                <a:cs typeface="ＭＳ Ｐゴシック" charset="0"/>
              </a:rPr>
              <a:t>June 12, 1967</a:t>
            </a:r>
          </a:p>
        </p:txBody>
      </p:sp>
      <p:pic>
        <p:nvPicPr>
          <p:cNvPr id="62466" name="Picture 2" descr="http://www.huffingtonpost.com/huff-wires/20080505/obit-loving/images/da9f38fa-96fa-41a1-8183-f28e262d4e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219200"/>
            <a:ext cx="621188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Content Placeholder 3"/>
          <p:cNvSpPr>
            <a:spLocks noGrp="1"/>
          </p:cNvSpPr>
          <p:nvPr>
            <p:ph sz="half" idx="2"/>
          </p:nvPr>
        </p:nvSpPr>
        <p:spPr>
          <a:xfrm>
            <a:off x="2209800" y="76200"/>
            <a:ext cx="5562600" cy="457200"/>
          </a:xfrm>
        </p:spPr>
        <p:txBody>
          <a:bodyPr>
            <a:normAutofit fontScale="92500" lnSpcReduction="10000"/>
          </a:bodyPr>
          <a:lstStyle/>
          <a:p>
            <a:r>
              <a:rPr lang="en-US" sz="2800" i="1">
                <a:latin typeface="Arial Black" charset="0"/>
                <a:ea typeface="ＭＳ Ｐゴシック" charset="0"/>
                <a:cs typeface="Arial Black" charset="0"/>
              </a:rPr>
              <a:t>Loving vs. Virginia</a:t>
            </a:r>
          </a:p>
        </p:txBody>
      </p:sp>
      <p:sp>
        <p:nvSpPr>
          <p:cNvPr id="62468" name="TextBox 9"/>
          <p:cNvSpPr txBox="1">
            <a:spLocks noChangeArrowheads="1"/>
          </p:cNvSpPr>
          <p:nvPr/>
        </p:nvSpPr>
        <p:spPr bwMode="auto">
          <a:xfrm>
            <a:off x="-152400" y="1935163"/>
            <a:ext cx="3048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a:latin typeface="Arial Black" charset="0"/>
                <a:cs typeface="Arial Black" charset="0"/>
              </a:rPr>
              <a:t>Prohibiting interracial marriage is unconstitutional</a:t>
            </a:r>
          </a:p>
        </p:txBody>
      </p:sp>
      <p:sp>
        <p:nvSpPr>
          <p:cNvPr id="62469" name="TextBox 10"/>
          <p:cNvSpPr txBox="1">
            <a:spLocks noChangeArrowheads="1"/>
          </p:cNvSpPr>
          <p:nvPr/>
        </p:nvSpPr>
        <p:spPr bwMode="auto">
          <a:xfrm>
            <a:off x="152400" y="4144963"/>
            <a:ext cx="2438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a:latin typeface="Arial Black" charset="0"/>
                <a:cs typeface="Arial Black" charset="0"/>
              </a:rPr>
              <a:t>Forcing 16 states to change their laws</a:t>
            </a:r>
          </a:p>
        </p:txBody>
      </p:sp>
    </p:spTree>
    <p:extLst>
      <p:ext uri="{BB962C8B-B14F-4D97-AF65-F5344CB8AC3E}">
        <p14:creationId xmlns:p14="http://schemas.microsoft.com/office/powerpoint/2010/main" val="1596968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shot.jpg                                                       00000002diann                          B1C663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90525"/>
            <a:ext cx="56388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4"/>
          <p:cNvSpPr txBox="1">
            <a:spLocks noChangeArrowheads="1"/>
          </p:cNvSpPr>
          <p:nvPr/>
        </p:nvSpPr>
        <p:spPr bwMode="auto">
          <a:xfrm>
            <a:off x="381000" y="5410200"/>
            <a:ext cx="533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1800" b="1"/>
              <a:t>James Meredith shot while marching from Memphis, Tenn. to Jackson, Miss. to encourage voter registration</a:t>
            </a:r>
            <a:endParaRPr lang="en-US"/>
          </a:p>
        </p:txBody>
      </p:sp>
      <p:sp>
        <p:nvSpPr>
          <p:cNvPr id="26629" name="Text Box 5"/>
          <p:cNvSpPr txBox="1">
            <a:spLocks noChangeArrowheads="1"/>
          </p:cNvSpPr>
          <p:nvPr/>
        </p:nvSpPr>
        <p:spPr bwMode="auto">
          <a:xfrm>
            <a:off x="6019800" y="457200"/>
            <a:ext cx="2971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The summer of 1967 became one of riots</a:t>
            </a:r>
            <a:endParaRPr lang="en-US"/>
          </a:p>
        </p:txBody>
      </p:sp>
      <p:sp>
        <p:nvSpPr>
          <p:cNvPr id="26631" name="Text Box 7"/>
          <p:cNvSpPr txBox="1">
            <a:spLocks noChangeArrowheads="1"/>
          </p:cNvSpPr>
          <p:nvPr/>
        </p:nvSpPr>
        <p:spPr bwMode="auto">
          <a:xfrm>
            <a:off x="6629400" y="1600200"/>
            <a:ext cx="16764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000"/>
              <a:t>· Newark, NJ </a:t>
            </a:r>
          </a:p>
          <a:p>
            <a:pPr>
              <a:spcBef>
                <a:spcPct val="50000"/>
              </a:spcBef>
            </a:pPr>
            <a:r>
              <a:rPr lang="en-US" sz="2000"/>
              <a:t>      25 dead</a:t>
            </a:r>
            <a:endParaRPr lang="en-US"/>
          </a:p>
        </p:txBody>
      </p:sp>
      <p:sp>
        <p:nvSpPr>
          <p:cNvPr id="26632" name="Text Box 8"/>
          <p:cNvSpPr txBox="1">
            <a:spLocks noChangeArrowheads="1"/>
          </p:cNvSpPr>
          <p:nvPr/>
        </p:nvSpPr>
        <p:spPr bwMode="auto">
          <a:xfrm>
            <a:off x="6629400" y="2667000"/>
            <a:ext cx="16764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000"/>
              <a:t>· Detroit, MI </a:t>
            </a:r>
          </a:p>
          <a:p>
            <a:pPr>
              <a:spcBef>
                <a:spcPct val="50000"/>
              </a:spcBef>
            </a:pPr>
            <a:r>
              <a:rPr lang="en-US" sz="2000"/>
              <a:t>      43 dead</a:t>
            </a:r>
            <a:endParaRPr lang="en-US"/>
          </a:p>
        </p:txBody>
      </p:sp>
      <p:sp>
        <p:nvSpPr>
          <p:cNvPr id="26633" name="Text Box 9"/>
          <p:cNvSpPr txBox="1">
            <a:spLocks noChangeArrowheads="1"/>
          </p:cNvSpPr>
          <p:nvPr/>
        </p:nvSpPr>
        <p:spPr bwMode="auto">
          <a:xfrm>
            <a:off x="6019800" y="4038600"/>
            <a:ext cx="2971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000"/>
              <a:t>Shocked many Northerners who thought the Civil Rights Movement was just a Southern problem</a:t>
            </a:r>
            <a:endParaRPr lang="en-US"/>
          </a:p>
        </p:txBody>
      </p:sp>
    </p:spTree>
    <p:extLst>
      <p:ext uri="{BB962C8B-B14F-4D97-AF65-F5344CB8AC3E}">
        <p14:creationId xmlns:p14="http://schemas.microsoft.com/office/powerpoint/2010/main" val="3977897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ox(in)">
                                      <p:cBhvr>
                                        <p:cTn id="7" dur="500"/>
                                        <p:tgtEl>
                                          <p:spTgt spid="26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6628"/>
                                        </p:tgtEl>
                                        <p:attrNameLst>
                                          <p:attrName>style.visibility</p:attrName>
                                        </p:attrNameLst>
                                      </p:cBhvr>
                                      <p:to>
                                        <p:strVal val="visible"/>
                                      </p:to>
                                    </p:set>
                                    <p:anim calcmode="lin" valueType="num">
                                      <p:cBhvr additive="base">
                                        <p:cTn id="12" dur="500" fill="hold"/>
                                        <p:tgtEl>
                                          <p:spTgt spid="26628"/>
                                        </p:tgtEl>
                                        <p:attrNameLst>
                                          <p:attrName>ppt_x</p:attrName>
                                        </p:attrNameLst>
                                      </p:cBhvr>
                                      <p:tavLst>
                                        <p:tav tm="0">
                                          <p:val>
                                            <p:strVal val="#ppt_x"/>
                                          </p:val>
                                        </p:tav>
                                        <p:tav tm="100000">
                                          <p:val>
                                            <p:strVal val="#ppt_x"/>
                                          </p:val>
                                        </p:tav>
                                      </p:tavLst>
                                    </p:anim>
                                    <p:anim calcmode="lin" valueType="num">
                                      <p:cBhvr additive="base">
                                        <p:cTn id="13"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26629"/>
                                        </p:tgtEl>
                                        <p:attrNameLst>
                                          <p:attrName>style.visibility</p:attrName>
                                        </p:attrNameLst>
                                      </p:cBhvr>
                                      <p:to>
                                        <p:strVal val="visible"/>
                                      </p:to>
                                    </p:set>
                                    <p:anim calcmode="lin" valueType="num">
                                      <p:cBhvr additive="base">
                                        <p:cTn id="18" dur="500" fill="hold"/>
                                        <p:tgtEl>
                                          <p:spTgt spid="26629"/>
                                        </p:tgtEl>
                                        <p:attrNameLst>
                                          <p:attrName>ppt_x</p:attrName>
                                        </p:attrNameLst>
                                      </p:cBhvr>
                                      <p:tavLst>
                                        <p:tav tm="0">
                                          <p:val>
                                            <p:strVal val="#ppt_x"/>
                                          </p:val>
                                        </p:tav>
                                        <p:tav tm="100000">
                                          <p:val>
                                            <p:strVal val="#ppt_x"/>
                                          </p:val>
                                        </p:tav>
                                      </p:tavLst>
                                    </p:anim>
                                    <p:anim calcmode="lin" valueType="num">
                                      <p:cBhvr additive="base">
                                        <p:cTn id="19" dur="500" fill="hold"/>
                                        <p:tgtEl>
                                          <p:spTgt spid="26629"/>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26631"/>
                                        </p:tgtEl>
                                        <p:attrNameLst>
                                          <p:attrName>style.visibility</p:attrName>
                                        </p:attrNameLst>
                                      </p:cBhvr>
                                      <p:to>
                                        <p:strVal val="visible"/>
                                      </p:to>
                                    </p:set>
                                    <p:animEffect transition="in" filter="randombar(vertical)">
                                      <p:cBhvr>
                                        <p:cTn id="24" dur="500"/>
                                        <p:tgtEl>
                                          <p:spTgt spid="2663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4" presetClass="entr" presetSubtype="5" fill="hold" grpId="0" nodeType="clickEffect">
                                  <p:stCondLst>
                                    <p:cond delay="0"/>
                                  </p:stCondLst>
                                  <p:childTnLst>
                                    <p:set>
                                      <p:cBhvr>
                                        <p:cTn id="28" dur="1" fill="hold">
                                          <p:stCondLst>
                                            <p:cond delay="0"/>
                                          </p:stCondLst>
                                        </p:cTn>
                                        <p:tgtEl>
                                          <p:spTgt spid="26632"/>
                                        </p:tgtEl>
                                        <p:attrNameLst>
                                          <p:attrName>style.visibility</p:attrName>
                                        </p:attrNameLst>
                                      </p:cBhvr>
                                      <p:to>
                                        <p:strVal val="visible"/>
                                      </p:to>
                                    </p:set>
                                    <p:animEffect transition="in" filter="randombar(vertical)">
                                      <p:cBhvr>
                                        <p:cTn id="29" dur="500"/>
                                        <p:tgtEl>
                                          <p:spTgt spid="2663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4" presetClass="entr" presetSubtype="5" fill="hold" grpId="0" nodeType="clickEffect">
                                  <p:stCondLst>
                                    <p:cond delay="0"/>
                                  </p:stCondLst>
                                  <p:childTnLst>
                                    <p:set>
                                      <p:cBhvr>
                                        <p:cTn id="33" dur="1" fill="hold">
                                          <p:stCondLst>
                                            <p:cond delay="0"/>
                                          </p:stCondLst>
                                        </p:cTn>
                                        <p:tgtEl>
                                          <p:spTgt spid="26633"/>
                                        </p:tgtEl>
                                        <p:attrNameLst>
                                          <p:attrName>style.visibility</p:attrName>
                                        </p:attrNameLst>
                                      </p:cBhvr>
                                      <p:to>
                                        <p:strVal val="visible"/>
                                      </p:to>
                                    </p:set>
                                    <p:animEffect transition="in" filter="randombar(vertical)">
                                      <p:cBhvr>
                                        <p:cTn id="34" dur="500"/>
                                        <p:tgtEl>
                                          <p:spTgt spid="26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utoUpdateAnimBg="0"/>
      <p:bldP spid="26629" grpId="0" autoUpdateAnimBg="0"/>
      <p:bldP spid="26631" grpId="0" autoUpdateAnimBg="0"/>
      <p:bldP spid="26632" grpId="0" autoUpdateAnimBg="0"/>
      <p:bldP spid="2663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685800" y="-228600"/>
            <a:ext cx="7772400" cy="1470025"/>
          </a:xfrm>
        </p:spPr>
        <p:txBody>
          <a:bodyPr/>
          <a:lstStyle/>
          <a:p>
            <a:pPr eaLnBrk="1" hangingPunct="1"/>
            <a:r>
              <a:rPr lang="en-US" sz="4800">
                <a:solidFill>
                  <a:srgbClr val="FF0000"/>
                </a:solidFill>
                <a:latin typeface="Elephant" charset="0"/>
              </a:rPr>
              <a:t>The Freedom Riders</a:t>
            </a:r>
          </a:p>
        </p:txBody>
      </p:sp>
      <p:sp>
        <p:nvSpPr>
          <p:cNvPr id="14338" name="Text Box 4"/>
          <p:cNvSpPr txBox="1">
            <a:spLocks noChangeArrowheads="1"/>
          </p:cNvSpPr>
          <p:nvPr/>
        </p:nvSpPr>
        <p:spPr bwMode="auto">
          <a:xfrm>
            <a:off x="0" y="6308725"/>
            <a:ext cx="48879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000" b="1"/>
              <a:t>Presentation by Robert L. Martinez</a:t>
            </a:r>
          </a:p>
          <a:p>
            <a:r>
              <a:rPr lang="en-US" sz="1000" b="1"/>
              <a:t>Primary Content Source: American Greats, edited by R. Wilson and S. Marcus.</a:t>
            </a:r>
          </a:p>
          <a:p>
            <a:r>
              <a:rPr lang="en-US" sz="1000" b="1"/>
              <a:t>Images as cited.</a:t>
            </a:r>
          </a:p>
        </p:txBody>
      </p:sp>
      <p:pic>
        <p:nvPicPr>
          <p:cNvPr id="14339" name="Picture 6" descr="civil%2520rights%2520freedom%2520riders%2520burned%2520b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90600"/>
            <a:ext cx="73914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7511097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endParaRPr lang="en-US">
              <a:latin typeface="Arial" charset="0"/>
            </a:endParaRPr>
          </a:p>
        </p:txBody>
      </p:sp>
      <p:pic>
        <p:nvPicPr>
          <p:cNvPr id="1536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752600"/>
            <a:ext cx="8491538" cy="4692650"/>
          </a:xfrm>
        </p:spPr>
      </p:pic>
    </p:spTree>
    <p:extLst>
      <p:ext uri="{BB962C8B-B14F-4D97-AF65-F5344CB8AC3E}">
        <p14:creationId xmlns:p14="http://schemas.microsoft.com/office/powerpoint/2010/main" val="178610422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body" idx="4294967295"/>
          </p:nvPr>
        </p:nvSpPr>
        <p:spPr>
          <a:xfrm>
            <a:off x="0" y="228600"/>
            <a:ext cx="8991600" cy="4648200"/>
          </a:xfrm>
        </p:spPr>
        <p:txBody>
          <a:bodyPr/>
          <a:lstStyle/>
          <a:p>
            <a:pPr algn="ctr" eaLnBrk="1" hangingPunct="1">
              <a:buFontTx/>
              <a:buNone/>
            </a:pPr>
            <a:r>
              <a:rPr lang="en-US" b="1">
                <a:latin typeface="Arial" charset="0"/>
              </a:rPr>
              <a:t>   The Freedom Riders challenged </a:t>
            </a:r>
            <a:r>
              <a:rPr lang="en-US" b="1">
                <a:solidFill>
                  <a:srgbClr val="FFFF00"/>
                </a:solidFill>
                <a:latin typeface="Arial" charset="0"/>
              </a:rPr>
              <a:t>Boynton v Virginia </a:t>
            </a:r>
            <a:r>
              <a:rPr lang="en-US" b="1">
                <a:latin typeface="Arial" charset="0"/>
              </a:rPr>
              <a:t>in interstate bus terminals across the South in the summer of 1961.</a:t>
            </a:r>
          </a:p>
        </p:txBody>
      </p:sp>
      <p:pic>
        <p:nvPicPr>
          <p:cNvPr id="16386" name="Picture 5" descr="25_slide0006_image0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905000"/>
            <a:ext cx="67818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6"/>
          <p:cNvSpPr>
            <a:spLocks noChangeArrowheads="1"/>
          </p:cNvSpPr>
          <p:nvPr/>
        </p:nvSpPr>
        <p:spPr bwMode="auto">
          <a:xfrm>
            <a:off x="0" y="6643688"/>
            <a:ext cx="914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800"/>
              <a:t>http://biology.clc.uc.edu/fankhauser/Society/freedom_rides/Freedom_Ride_DBF.htm </a:t>
            </a:r>
          </a:p>
        </p:txBody>
      </p:sp>
    </p:spTree>
    <p:custDataLst>
      <p:tags r:id="rId1"/>
    </p:custDataLst>
    <p:extLst>
      <p:ext uri="{BB962C8B-B14F-4D97-AF65-F5344CB8AC3E}">
        <p14:creationId xmlns:p14="http://schemas.microsoft.com/office/powerpoint/2010/main" val="87294711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5" descr="05_slide0035_image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8288"/>
            <a:ext cx="9448800" cy="751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6"/>
          <p:cNvSpPr>
            <a:spLocks noChangeArrowheads="1"/>
          </p:cNvSpPr>
          <p:nvPr/>
        </p:nvSpPr>
        <p:spPr bwMode="auto">
          <a:xfrm>
            <a:off x="228600" y="6643688"/>
            <a:ext cx="914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800"/>
              <a:t>http://biology.clc.uc.edu/fankhauser/Society/freedom_rides/Freedom_Ride_DBF.htm </a:t>
            </a:r>
          </a:p>
        </p:txBody>
      </p:sp>
    </p:spTree>
    <p:custDataLst>
      <p:tags r:id="rId1"/>
    </p:custDataLst>
    <p:extLst>
      <p:ext uri="{BB962C8B-B14F-4D97-AF65-F5344CB8AC3E}">
        <p14:creationId xmlns:p14="http://schemas.microsoft.com/office/powerpoint/2010/main" val="172704034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type="body" idx="4294967295"/>
          </p:nvPr>
        </p:nvSpPr>
        <p:spPr>
          <a:xfrm>
            <a:off x="0" y="228600"/>
            <a:ext cx="8915400" cy="4495800"/>
          </a:xfrm>
        </p:spPr>
        <p:txBody>
          <a:bodyPr/>
          <a:lstStyle/>
          <a:p>
            <a:pPr algn="ctr" eaLnBrk="1" hangingPunct="1"/>
            <a:r>
              <a:rPr lang="en-US" b="1">
                <a:latin typeface="Arial" charset="0"/>
              </a:rPr>
              <a:t>Busloads of students put themselves on the line, enduring beatings, prison terms, and humiliations, until the Kennedy administration, and finally much of the public, awakened and came to their aid.</a:t>
            </a:r>
          </a:p>
        </p:txBody>
      </p:sp>
      <p:pic>
        <p:nvPicPr>
          <p:cNvPr id="19458" name="Picture 5" descr="27_slide0016_image0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95600"/>
            <a:ext cx="59436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0" y="64912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800"/>
              <a:t>http://biology.clc.uc.edu/fankhauser/Society/freedom_rides/Freedom_Ride_DBF.htm</a:t>
            </a:r>
            <a:r>
              <a:rPr lang="en-US"/>
              <a:t> </a:t>
            </a:r>
          </a:p>
        </p:txBody>
      </p:sp>
    </p:spTree>
    <p:custDataLst>
      <p:tags r:id="rId1"/>
    </p:custDataLst>
    <p:extLst>
      <p:ext uri="{BB962C8B-B14F-4D97-AF65-F5344CB8AC3E}">
        <p14:creationId xmlns:p14="http://schemas.microsoft.com/office/powerpoint/2010/main" val="16487727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76200" y="76200"/>
            <a:ext cx="8382000" cy="1143000"/>
          </a:xfrm>
        </p:spPr>
        <p:txBody>
          <a:bodyPr>
            <a:normAutofit fontScale="90000"/>
          </a:bodyPr>
          <a:lstStyle/>
          <a:p>
            <a:pPr algn="l"/>
            <a:r>
              <a:rPr lang="en-US" sz="3800" dirty="0">
                <a:latin typeface="Arial Black" charset="0"/>
                <a:ea typeface="ＭＳ Ｐゴシック" charset="0"/>
                <a:cs typeface="Arial Black" charset="0"/>
              </a:rPr>
              <a:t>Brown v. Board of Education of   Topeka, Kansas</a:t>
            </a:r>
          </a:p>
        </p:txBody>
      </p:sp>
      <p:sp>
        <p:nvSpPr>
          <p:cNvPr id="31746" name="Rectangle 4"/>
          <p:cNvSpPr>
            <a:spLocks noGrp="1" noChangeArrowheads="1"/>
          </p:cNvSpPr>
          <p:nvPr>
            <p:ph type="body" sz="half" idx="1"/>
          </p:nvPr>
        </p:nvSpPr>
        <p:spPr>
          <a:xfrm>
            <a:off x="457200" y="1905000"/>
            <a:ext cx="3810000" cy="3581400"/>
          </a:xfrm>
        </p:spPr>
        <p:txBody>
          <a:bodyPr/>
          <a:lstStyle/>
          <a:p>
            <a:r>
              <a:rPr lang="en-US" sz="2600">
                <a:latin typeface="Arial" charset="0"/>
                <a:ea typeface="ＭＳ Ｐゴシック" charset="0"/>
                <a:cs typeface="Arial" charset="0"/>
              </a:rPr>
              <a:t>Reversed and overturned Plessy v. Ferguson</a:t>
            </a:r>
          </a:p>
          <a:p>
            <a:endParaRPr lang="en-US" sz="2600">
              <a:latin typeface="Arial" charset="0"/>
              <a:ea typeface="ＭＳ Ｐゴシック" charset="0"/>
              <a:cs typeface="Arial" charset="0"/>
            </a:endParaRPr>
          </a:p>
          <a:p>
            <a:r>
              <a:rPr lang="en-US" sz="2600">
                <a:latin typeface="Arial" charset="0"/>
                <a:ea typeface="ＭＳ Ｐゴシック" charset="0"/>
                <a:cs typeface="Arial" charset="0"/>
              </a:rPr>
              <a:t>Tested at Central High School in Little Rock Arkansas</a:t>
            </a:r>
          </a:p>
          <a:p>
            <a:endParaRPr lang="en-US" sz="2600">
              <a:latin typeface="Arial" charset="0"/>
              <a:ea typeface="ＭＳ Ｐゴシック" charset="0"/>
              <a:cs typeface="Arial" charset="0"/>
            </a:endParaRPr>
          </a:p>
        </p:txBody>
      </p:sp>
      <p:sp>
        <p:nvSpPr>
          <p:cNvPr id="31747" name="Rectangle 5"/>
          <p:cNvSpPr>
            <a:spLocks noGrp="1" noChangeArrowheads="1"/>
          </p:cNvSpPr>
          <p:nvPr>
            <p:ph type="body" sz="half" idx="2"/>
          </p:nvPr>
        </p:nvSpPr>
        <p:spPr/>
        <p:txBody>
          <a:bodyPr/>
          <a:lstStyle/>
          <a:p>
            <a:endParaRPr lang="en-US" sz="2600">
              <a:latin typeface="Times" charset="0"/>
              <a:ea typeface="ＭＳ Ｐゴシック" charset="0"/>
              <a:cs typeface="ＭＳ Ｐゴシック" charset="0"/>
            </a:endParaRPr>
          </a:p>
        </p:txBody>
      </p:sp>
      <p:pic>
        <p:nvPicPr>
          <p:cNvPr id="31748" name="Picture 7" descr="7011P-Seg~Ten-Days-That-Shook-the-Nation-Brown-v-Board-of-Education-Pos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488" y="1182688"/>
            <a:ext cx="4379912" cy="567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5587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body" idx="4294967295"/>
          </p:nvPr>
        </p:nvSpPr>
        <p:spPr>
          <a:xfrm>
            <a:off x="0" y="304800"/>
            <a:ext cx="8991600" cy="4572000"/>
          </a:xfrm>
        </p:spPr>
        <p:txBody>
          <a:bodyPr/>
          <a:lstStyle/>
          <a:p>
            <a:pPr algn="ctr" eaLnBrk="1" hangingPunct="1"/>
            <a:r>
              <a:rPr lang="en-US" b="1">
                <a:latin typeface="Arial" charset="0"/>
              </a:rPr>
              <a:t>Inside the city limits, white Anniston thugs swarmed aboard another Freedom Rider bus, beating Riders mercilessly. </a:t>
            </a:r>
          </a:p>
        </p:txBody>
      </p:sp>
      <p:pic>
        <p:nvPicPr>
          <p:cNvPr id="22530" name="Picture 5" descr="28_slide0025_image0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057400"/>
            <a:ext cx="5181600"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6"/>
          <p:cNvSpPr>
            <a:spLocks noChangeArrowheads="1"/>
          </p:cNvSpPr>
          <p:nvPr/>
        </p:nvSpPr>
        <p:spPr bwMode="auto">
          <a:xfrm>
            <a:off x="0" y="6643688"/>
            <a:ext cx="914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800"/>
              <a:t>http://biology.clc.uc.edu/fankhauser/Society/freedom_rides/Freedom_Ride_DBF.htm </a:t>
            </a:r>
          </a:p>
        </p:txBody>
      </p:sp>
    </p:spTree>
    <p:custDataLst>
      <p:tags r:id="rId1"/>
    </p:custDataLst>
    <p:extLst>
      <p:ext uri="{BB962C8B-B14F-4D97-AF65-F5344CB8AC3E}">
        <p14:creationId xmlns:p14="http://schemas.microsoft.com/office/powerpoint/2010/main" val="361067360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noChangeArrowheads="1"/>
          </p:cNvSpPr>
          <p:nvPr>
            <p:ph type="body" idx="4294967295"/>
          </p:nvPr>
        </p:nvSpPr>
        <p:spPr>
          <a:xfrm>
            <a:off x="0" y="304800"/>
            <a:ext cx="8915400" cy="4495800"/>
          </a:xfrm>
        </p:spPr>
        <p:txBody>
          <a:bodyPr/>
          <a:lstStyle/>
          <a:p>
            <a:pPr algn="ctr" eaLnBrk="1" hangingPunct="1">
              <a:buFontTx/>
              <a:buNone/>
            </a:pPr>
            <a:r>
              <a:rPr lang="en-US" b="1">
                <a:latin typeface="Arial" charset="0"/>
              </a:rPr>
              <a:t>Outside Anniston, Alabama, a bus had been chased down by fifty cars and firebombed and its passengers barley escaped with their lives.</a:t>
            </a:r>
          </a:p>
        </p:txBody>
      </p:sp>
      <p:pic>
        <p:nvPicPr>
          <p:cNvPr id="23554" name="Picture 7" descr="14_slide0001_image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438400"/>
            <a:ext cx="5257800"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8"/>
          <p:cNvSpPr>
            <a:spLocks noChangeArrowheads="1"/>
          </p:cNvSpPr>
          <p:nvPr/>
        </p:nvSpPr>
        <p:spPr bwMode="auto">
          <a:xfrm>
            <a:off x="0" y="6643688"/>
            <a:ext cx="914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800"/>
              <a:t>http://biology.clc.uc.edu/fankhauser/Society/freedom_rides/Freedom_Ride_DBF.htm </a:t>
            </a:r>
          </a:p>
        </p:txBody>
      </p:sp>
    </p:spTree>
    <p:custDataLst>
      <p:tags r:id="rId1"/>
    </p:custDataLst>
    <p:extLst>
      <p:ext uri="{BB962C8B-B14F-4D97-AF65-F5344CB8AC3E}">
        <p14:creationId xmlns:p14="http://schemas.microsoft.com/office/powerpoint/2010/main" val="71932166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5" descr="16_slide0037_image0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6838"/>
            <a:ext cx="9982200" cy="710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6"/>
          <p:cNvSpPr>
            <a:spLocks noChangeArrowheads="1"/>
          </p:cNvSpPr>
          <p:nvPr/>
        </p:nvSpPr>
        <p:spPr bwMode="auto">
          <a:xfrm>
            <a:off x="0" y="6400800"/>
            <a:ext cx="9144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800"/>
              <a:t>http://biology.clc.uc.edu/fankhauser/Society/freedom_rides/Freedom_Ride_DBF.htm </a:t>
            </a:r>
          </a:p>
        </p:txBody>
      </p:sp>
    </p:spTree>
    <p:extLst>
      <p:ext uri="{BB962C8B-B14F-4D97-AF65-F5344CB8AC3E}">
        <p14:creationId xmlns:p14="http://schemas.microsoft.com/office/powerpoint/2010/main" val="387851958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117475"/>
            <a:ext cx="9144000" cy="668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On May 14, Mother's Day, in </a:t>
            </a:r>
            <a:r>
              <a:rPr lang="en-US" dirty="0">
                <a:hlinkClick r:id="rId2" tooltip="Anniston, Alabama"/>
              </a:rPr>
              <a:t>Anniston, Alabama</a:t>
            </a:r>
            <a:r>
              <a:rPr lang="en-US" dirty="0"/>
              <a:t>, a mob of Ku Klux Klansmen, some still in church attire, attacked the first of the two buses (the Greyhound) and slashed its tires. They forced the crippled bus to stop several miles outside of town, and it was firebombed shortly afterwards by the mob chasing it in cars.</a:t>
            </a:r>
            <a:r>
              <a:rPr lang="en-US" baseline="30000" dirty="0"/>
              <a:t> </a:t>
            </a:r>
            <a:r>
              <a:rPr lang="en-US" dirty="0"/>
              <a:t>As the bus burned, the mob held the doors shut, intent on burning the riders to death. Sources disagree, but either an exploding </a:t>
            </a:r>
            <a:r>
              <a:rPr lang="en-US" dirty="0">
                <a:hlinkClick r:id="rId3" tooltip="Fuel tank"/>
              </a:rPr>
              <a:t>fuel tank</a:t>
            </a:r>
            <a:r>
              <a:rPr lang="en-US" baseline="30000" dirty="0"/>
              <a:t> </a:t>
            </a:r>
            <a:r>
              <a:rPr lang="en-US" dirty="0"/>
              <a:t>or an undercover state investigator brandishing a revolver</a:t>
            </a:r>
            <a:r>
              <a:rPr lang="en-US" baseline="30000" dirty="0"/>
              <a:t> </a:t>
            </a:r>
            <a:r>
              <a:rPr lang="en-US" dirty="0"/>
              <a:t>caused the mob to retreat, allowing the riders to escape the bus. The riders were viciously beaten as they fled the burning bus, and only warning shots fired into the air by highway patrolmen prevented the riders from being </a:t>
            </a:r>
            <a:r>
              <a:rPr lang="en-US" dirty="0">
                <a:hlinkClick r:id="rId4" tooltip="Lynching"/>
              </a:rPr>
              <a:t>lynched</a:t>
            </a:r>
            <a:r>
              <a:rPr lang="en-US" dirty="0"/>
              <a:t>.</a:t>
            </a:r>
            <a:r>
              <a:rPr lang="en-US" baseline="30000" dirty="0"/>
              <a:t> </a:t>
            </a:r>
            <a:r>
              <a:rPr lang="en-US" dirty="0"/>
              <a:t> That night, the hospitalized Freedom Riders, most of whom had been refused care, were removed from the hospital at 2 AM, because the staff feared the mob outside the hospital. Local civil rights leader Rev. </a:t>
            </a:r>
            <a:r>
              <a:rPr lang="en-US" dirty="0">
                <a:hlinkClick r:id="rId5" tooltip="Fred Shuttlesworth"/>
              </a:rPr>
              <a:t>Fred Shuttlesworth</a:t>
            </a:r>
            <a:r>
              <a:rPr lang="en-US" dirty="0"/>
              <a:t> organized several cars of blacks who defied the mob to rescue the injured Freedom Riders.</a:t>
            </a:r>
          </a:p>
          <a:p>
            <a:r>
              <a:rPr lang="en-US" dirty="0"/>
              <a:t>When the </a:t>
            </a:r>
            <a:r>
              <a:rPr lang="en-US" dirty="0" err="1"/>
              <a:t>Trailways</a:t>
            </a:r>
            <a:r>
              <a:rPr lang="en-US" dirty="0"/>
              <a:t> bus reached Anniston and pulled in at the terminal an hour after the Greyhound bus was burned, it was boarded by eight Klansmen, who proceeded to beat the Freedom Riders and afterwards left them semi-conscious in the back of the bus.</a:t>
            </a:r>
            <a:r>
              <a:rPr lang="en-US" baseline="30000" dirty="0"/>
              <a:t> </a:t>
            </a:r>
            <a:r>
              <a:rPr lang="en-US" dirty="0"/>
              <a:t>When the bus arrived in </a:t>
            </a:r>
            <a:r>
              <a:rPr lang="en-US" dirty="0">
                <a:hlinkClick r:id="rId6" tooltip="Birmingham, Alabama"/>
              </a:rPr>
              <a:t>Birmingham</a:t>
            </a:r>
            <a:r>
              <a:rPr lang="en-US" dirty="0"/>
              <a:t>, it too was attacked by a mob of Ku Klux Klan members, aided and abetted by the police under the orders of Commissioner Bull Connor.</a:t>
            </a:r>
            <a:r>
              <a:rPr lang="en-US" baseline="30000" dirty="0"/>
              <a:t> </a:t>
            </a:r>
            <a:r>
              <a:rPr lang="en-US" dirty="0"/>
              <a:t>As the riders exited the bus, they were mercilessly beaten by the mob with baseball bats, iron </a:t>
            </a:r>
            <a:r>
              <a:rPr lang="en-US" dirty="0">
                <a:hlinkClick r:id="rId7" tooltip="Pipe (material)"/>
              </a:rPr>
              <a:t>pipes</a:t>
            </a:r>
            <a:r>
              <a:rPr lang="en-US" dirty="0"/>
              <a:t> and </a:t>
            </a:r>
            <a:r>
              <a:rPr lang="en-US" dirty="0">
                <a:hlinkClick r:id="rId8" tooltip="Bicycle"/>
              </a:rPr>
              <a:t>bicycle</a:t>
            </a:r>
            <a:r>
              <a:rPr lang="en-US" dirty="0"/>
              <a:t> chains. Among the Klansmen attacking the riders was FBI informant Gary Thomas Rowe. White Freedom Riders were particularly singled out for frenzied beatings; </a:t>
            </a:r>
            <a:r>
              <a:rPr lang="en-US" dirty="0">
                <a:hlinkClick r:id="rId9" tooltip="James Peck (pacifist)"/>
              </a:rPr>
              <a:t>James Peck</a:t>
            </a:r>
            <a:r>
              <a:rPr lang="en-US" dirty="0"/>
              <a:t> required more than 50 stitches to the wounds in his head.</a:t>
            </a:r>
            <a:r>
              <a:rPr lang="en-US" baseline="30000" dirty="0"/>
              <a:t> </a:t>
            </a:r>
            <a:r>
              <a:rPr lang="en-US" dirty="0"/>
              <a:t>Peck was taken to </a:t>
            </a:r>
            <a:r>
              <a:rPr lang="en-US" dirty="0">
                <a:hlinkClick r:id="rId10" tooltip="Carraway Methodist Medical Center"/>
              </a:rPr>
              <a:t>Carraway Methodist Medical Center</a:t>
            </a:r>
            <a:r>
              <a:rPr lang="en-US" dirty="0"/>
              <a:t>, which refused to treat him; he was later treated at </a:t>
            </a:r>
            <a:r>
              <a:rPr lang="en-US" dirty="0">
                <a:hlinkClick r:id="rId11" tooltip="UAB Hospital"/>
              </a:rPr>
              <a:t>Jefferson Hillman Hospital</a:t>
            </a:r>
            <a:r>
              <a:rPr lang="en-US" dirty="0"/>
              <a:t>.</a:t>
            </a:r>
          </a:p>
        </p:txBody>
      </p:sp>
    </p:spTree>
    <p:extLst>
      <p:ext uri="{BB962C8B-B14F-4D97-AF65-F5344CB8AC3E}">
        <p14:creationId xmlns:p14="http://schemas.microsoft.com/office/powerpoint/2010/main" val="278667891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4294967295"/>
          </p:nvPr>
        </p:nvSpPr>
        <p:spPr>
          <a:xfrm>
            <a:off x="0" y="304800"/>
            <a:ext cx="9144000" cy="4572000"/>
          </a:xfrm>
        </p:spPr>
        <p:txBody>
          <a:bodyPr/>
          <a:lstStyle/>
          <a:p>
            <a:pPr algn="ctr" eaLnBrk="1" hangingPunct="1"/>
            <a:r>
              <a:rPr lang="en-US" b="1">
                <a:latin typeface="Arial" charset="0"/>
              </a:rPr>
              <a:t>Nor did the terror end there. The demonstrators who escaped the buses were often arrested and imprisoned. Others were denied first-aid at local hospitals.</a:t>
            </a:r>
            <a:r>
              <a:rPr lang="en-US">
                <a:latin typeface="Arial" charset="0"/>
              </a:rPr>
              <a:t> </a:t>
            </a:r>
          </a:p>
        </p:txBody>
      </p:sp>
      <p:pic>
        <p:nvPicPr>
          <p:cNvPr id="46083" name="Picture 5" descr="mugro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19400"/>
            <a:ext cx="80772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6"/>
          <p:cNvSpPr>
            <a:spLocks noChangeArrowheads="1"/>
          </p:cNvSpPr>
          <p:nvPr/>
        </p:nvSpPr>
        <p:spPr bwMode="auto">
          <a:xfrm>
            <a:off x="0" y="6643688"/>
            <a:ext cx="34909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http://breachofpeace.com/blog/wp-content/uploads/2008/04/mugrow1.jpg</a:t>
            </a:r>
          </a:p>
        </p:txBody>
      </p:sp>
    </p:spTree>
    <p:custDataLst>
      <p:tags r:id="rId1"/>
    </p:custDataLst>
    <p:extLst>
      <p:ext uri="{BB962C8B-B14F-4D97-AF65-F5344CB8AC3E}">
        <p14:creationId xmlns:p14="http://schemas.microsoft.com/office/powerpoint/2010/main" val="132352626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type="body" idx="4294967295"/>
          </p:nvPr>
        </p:nvSpPr>
        <p:spPr>
          <a:xfrm>
            <a:off x="0" y="152400"/>
            <a:ext cx="8915400" cy="4724400"/>
          </a:xfrm>
        </p:spPr>
        <p:txBody>
          <a:bodyPr/>
          <a:lstStyle/>
          <a:p>
            <a:pPr algn="ctr" eaLnBrk="1" hangingPunct="1"/>
            <a:r>
              <a:rPr lang="en-US" b="1">
                <a:latin typeface="Arial" charset="0"/>
              </a:rPr>
              <a:t>Jim Zwerg, a white student from another country, was held down while his teeth were methodically knocked out with his own suitcase.</a:t>
            </a:r>
          </a:p>
        </p:txBody>
      </p:sp>
      <p:pic>
        <p:nvPicPr>
          <p:cNvPr id="32770" name="Picture 5" descr="19_slide0027_image0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286000"/>
            <a:ext cx="36909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6"/>
          <p:cNvSpPr>
            <a:spLocks noChangeArrowheads="1"/>
          </p:cNvSpPr>
          <p:nvPr/>
        </p:nvSpPr>
        <p:spPr bwMode="auto">
          <a:xfrm>
            <a:off x="0" y="6643688"/>
            <a:ext cx="914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800"/>
              <a:t>http://biology.clc.uc.edu/fankhauser/Society/freedom_rides/Freedom_Ride_DBF.htm </a:t>
            </a:r>
          </a:p>
        </p:txBody>
      </p:sp>
    </p:spTree>
    <p:custDataLst>
      <p:tags r:id="rId1"/>
    </p:custDataLst>
    <p:extLst>
      <p:ext uri="{BB962C8B-B14F-4D97-AF65-F5344CB8AC3E}">
        <p14:creationId xmlns:p14="http://schemas.microsoft.com/office/powerpoint/2010/main" val="409927404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noChangeArrowheads="1"/>
          </p:cNvSpPr>
          <p:nvPr>
            <p:ph type="body" idx="4294967295"/>
          </p:nvPr>
        </p:nvSpPr>
        <p:spPr>
          <a:xfrm>
            <a:off x="0" y="304800"/>
            <a:ext cx="9144000" cy="4572000"/>
          </a:xfrm>
        </p:spPr>
        <p:txBody>
          <a:bodyPr/>
          <a:lstStyle/>
          <a:p>
            <a:pPr algn="ctr" eaLnBrk="1" hangingPunct="1">
              <a:buFontTx/>
              <a:buNone/>
            </a:pPr>
            <a:r>
              <a:rPr lang="en-US" b="1">
                <a:latin typeface="Arial" charset="0"/>
              </a:rPr>
              <a:t>   </a:t>
            </a:r>
            <a:r>
              <a:rPr lang="ja-JP" altLang="en-US" b="1">
                <a:latin typeface="Arial" charset="0"/>
              </a:rPr>
              <a:t>“</a:t>
            </a:r>
            <a:r>
              <a:rPr lang="en-US" b="1" i="1">
                <a:solidFill>
                  <a:schemeClr val="folHlink"/>
                </a:solidFill>
                <a:latin typeface="Arial" charset="0"/>
              </a:rPr>
              <a:t>We will continue our journey one way or another</a:t>
            </a:r>
            <a:r>
              <a:rPr lang="en-US" b="1">
                <a:solidFill>
                  <a:schemeClr val="folHlink"/>
                </a:solidFill>
                <a:latin typeface="Arial" charset="0"/>
              </a:rPr>
              <a:t>….</a:t>
            </a:r>
            <a:r>
              <a:rPr lang="en-US" b="1" i="1">
                <a:solidFill>
                  <a:schemeClr val="folHlink"/>
                </a:solidFill>
                <a:latin typeface="Arial" charset="0"/>
              </a:rPr>
              <a:t>We are prepared to die</a:t>
            </a:r>
            <a:r>
              <a:rPr lang="en-US" b="1">
                <a:latin typeface="Arial" charset="0"/>
              </a:rPr>
              <a:t>,</a:t>
            </a:r>
            <a:r>
              <a:rPr lang="ja-JP" altLang="en-US" b="1">
                <a:latin typeface="Arial" charset="0"/>
              </a:rPr>
              <a:t>”</a:t>
            </a:r>
            <a:endParaRPr lang="en-US" b="1">
              <a:latin typeface="Arial" charset="0"/>
            </a:endParaRPr>
          </a:p>
          <a:p>
            <a:pPr eaLnBrk="1" hangingPunct="1">
              <a:buFontTx/>
              <a:buNone/>
            </a:pPr>
            <a:r>
              <a:rPr lang="en-US" b="1">
                <a:latin typeface="Arial" charset="0"/>
              </a:rPr>
              <a:t>                             </a:t>
            </a:r>
            <a:r>
              <a:rPr lang="en-US" sz="2800" b="1">
                <a:latin typeface="Arial" charset="0"/>
              </a:rPr>
              <a:t>- Freedom Rider Jim Zwerg</a:t>
            </a:r>
          </a:p>
        </p:txBody>
      </p:sp>
      <p:pic>
        <p:nvPicPr>
          <p:cNvPr id="40962" name="Picture 5"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133600"/>
            <a:ext cx="6553200" cy="432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6"/>
          <p:cNvSpPr>
            <a:spLocks noChangeArrowheads="1"/>
          </p:cNvSpPr>
          <p:nvPr/>
        </p:nvSpPr>
        <p:spPr bwMode="auto">
          <a:xfrm>
            <a:off x="0" y="6643688"/>
            <a:ext cx="914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800"/>
              <a:t>http://www.flickr.com/photos/deedeeq5724/1308144263/ </a:t>
            </a:r>
          </a:p>
        </p:txBody>
      </p:sp>
    </p:spTree>
    <p:custDataLst>
      <p:tags r:id="rId1"/>
    </p:custDataLst>
    <p:extLst>
      <p:ext uri="{BB962C8B-B14F-4D97-AF65-F5344CB8AC3E}">
        <p14:creationId xmlns:p14="http://schemas.microsoft.com/office/powerpoint/2010/main" val="167018132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u="sng" dirty="0" smtClean="0">
                <a:ea typeface="+mj-ea"/>
                <a:cs typeface="+mj-cs"/>
              </a:rPr>
              <a:t>MLK’s Assassination</a:t>
            </a:r>
            <a:endParaRPr lang="en-US" u="sng" dirty="0">
              <a:ea typeface="+mj-ea"/>
              <a:cs typeface="+mj-cs"/>
            </a:endParaRPr>
          </a:p>
        </p:txBody>
      </p:sp>
      <p:sp>
        <p:nvSpPr>
          <p:cNvPr id="56323" name="Content Placeholder 2"/>
          <p:cNvSpPr>
            <a:spLocks noGrp="1"/>
          </p:cNvSpPr>
          <p:nvPr>
            <p:ph idx="1"/>
          </p:nvPr>
        </p:nvSpPr>
        <p:spPr/>
        <p:txBody>
          <a:bodyPr>
            <a:normAutofit lnSpcReduction="10000"/>
          </a:bodyPr>
          <a:lstStyle/>
          <a:p>
            <a:r>
              <a:rPr lang="en-US" u="sng">
                <a:latin typeface="Book Antiqua" charset="0"/>
              </a:rPr>
              <a:t>Died on April 4, 1968 – age 39</a:t>
            </a:r>
          </a:p>
          <a:p>
            <a:r>
              <a:rPr lang="en-US" u="sng">
                <a:latin typeface="Book Antiqua" charset="0"/>
              </a:rPr>
              <a:t>Shot in the neck outside his hotel in Memphis Tennessee</a:t>
            </a:r>
          </a:p>
          <a:p>
            <a:pPr lvl="1"/>
            <a:r>
              <a:rPr lang="en-US">
                <a:latin typeface="Book Antiqua" charset="0"/>
                <a:ea typeface="ＭＳ Ｐゴシック" charset="0"/>
              </a:rPr>
              <a:t>MLK had the heart of a 60 year old</a:t>
            </a:r>
            <a:endParaRPr lang="en-US" u="sng">
              <a:latin typeface="Book Antiqua" charset="0"/>
              <a:ea typeface="ＭＳ Ｐゴシック" charset="0"/>
            </a:endParaRPr>
          </a:p>
          <a:p>
            <a:r>
              <a:rPr lang="en-US" u="sng">
                <a:latin typeface="Book Antiqua" charset="0"/>
              </a:rPr>
              <a:t>James Earl Ray was arrested for his death and sentenced to 99 years in prison </a:t>
            </a:r>
            <a:r>
              <a:rPr lang="en-US">
                <a:latin typeface="Book Antiqua" charset="0"/>
              </a:rPr>
              <a:t>– he died there in 1998</a:t>
            </a:r>
          </a:p>
          <a:p>
            <a:r>
              <a:rPr lang="en-US" u="sng">
                <a:latin typeface="Book Antiqua" charset="0"/>
              </a:rPr>
              <a:t>Many mark MLK</a:t>
            </a:r>
            <a:r>
              <a:rPr lang="ja-JP" altLang="en-US" u="sng">
                <a:latin typeface="Book Antiqua" charset="0"/>
              </a:rPr>
              <a:t>’</a:t>
            </a:r>
            <a:r>
              <a:rPr lang="en-US" altLang="ja-JP" u="sng">
                <a:latin typeface="Book Antiqua" charset="0"/>
              </a:rPr>
              <a:t>s death as the END of the Civil Rights Movement</a:t>
            </a:r>
          </a:p>
          <a:p>
            <a:endParaRPr lang="en-US" u="sng">
              <a:latin typeface="Book Antiqua" charset="0"/>
            </a:endParaRPr>
          </a:p>
        </p:txBody>
      </p:sp>
    </p:spTree>
    <p:extLst>
      <p:ext uri="{BB962C8B-B14F-4D97-AF65-F5344CB8AC3E}">
        <p14:creationId xmlns:p14="http://schemas.microsoft.com/office/powerpoint/2010/main" val="793061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blinds(horizontal)">
                                      <p:cBhvr>
                                        <p:cTn id="7" dur="500"/>
                                        <p:tgtEl>
                                          <p:spTgt spid="56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blinds(horizontal)">
                                      <p:cBhvr>
                                        <p:cTn id="12" dur="500"/>
                                        <p:tgtEl>
                                          <p:spTgt spid="563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6323">
                                            <p:txEl>
                                              <p:pRg st="2" end="2"/>
                                            </p:txEl>
                                          </p:spTgt>
                                        </p:tgtEl>
                                        <p:attrNameLst>
                                          <p:attrName>style.visibility</p:attrName>
                                        </p:attrNameLst>
                                      </p:cBhvr>
                                      <p:to>
                                        <p:strVal val="visible"/>
                                      </p:to>
                                    </p:set>
                                    <p:animEffect transition="in" filter="blinds(horizontal)">
                                      <p:cBhvr>
                                        <p:cTn id="17" dur="500"/>
                                        <p:tgtEl>
                                          <p:spTgt spid="563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6323">
                                            <p:txEl>
                                              <p:pRg st="3" end="3"/>
                                            </p:txEl>
                                          </p:spTgt>
                                        </p:tgtEl>
                                        <p:attrNameLst>
                                          <p:attrName>style.visibility</p:attrName>
                                        </p:attrNameLst>
                                      </p:cBhvr>
                                      <p:to>
                                        <p:strVal val="visible"/>
                                      </p:to>
                                    </p:set>
                                    <p:animEffect transition="in" filter="blinds(horizontal)">
                                      <p:cBhvr>
                                        <p:cTn id="22" dur="500"/>
                                        <p:tgtEl>
                                          <p:spTgt spid="563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6323">
                                            <p:txEl>
                                              <p:pRg st="4" end="4"/>
                                            </p:txEl>
                                          </p:spTgt>
                                        </p:tgtEl>
                                        <p:attrNameLst>
                                          <p:attrName>style.visibility</p:attrName>
                                        </p:attrNameLst>
                                      </p:cBhvr>
                                      <p:to>
                                        <p:strVal val="visible"/>
                                      </p:to>
                                    </p:set>
                                    <p:animEffect transition="in" filter="blinds(horizontal)">
                                      <p:cBhvr>
                                        <p:cTn id="27" dur="5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http://www.newsmakingnews.com/vm,mb,mlk,lorrainemot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228600"/>
            <a:ext cx="8235950" cy="647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8111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king slaying_medium.jpg                                        000660E1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b="9673"/>
          <a:stretch>
            <a:fillRect/>
          </a:stretch>
        </p:blipFill>
        <p:spPr bwMode="auto">
          <a:xfrm>
            <a:off x="144463" y="1219200"/>
            <a:ext cx="625633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p:cNvSpPr txBox="1">
            <a:spLocks noChangeArrowheads="1"/>
          </p:cNvSpPr>
          <p:nvPr/>
        </p:nvSpPr>
        <p:spPr bwMode="auto">
          <a:xfrm>
            <a:off x="457200" y="76200"/>
            <a:ext cx="6934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Martin Luther King Jr. assassinated 4 April 1968 </a:t>
            </a:r>
          </a:p>
          <a:p>
            <a:pPr>
              <a:spcBef>
                <a:spcPct val="50000"/>
              </a:spcBef>
            </a:pPr>
            <a:r>
              <a:rPr lang="en-US" b="1"/>
              <a:t>		in Memphis, Tennessee</a:t>
            </a:r>
            <a:endParaRPr lang="en-US"/>
          </a:p>
        </p:txBody>
      </p:sp>
      <p:sp>
        <p:nvSpPr>
          <p:cNvPr id="27652" name="Text Box 4"/>
          <p:cNvSpPr txBox="1">
            <a:spLocks noChangeArrowheads="1"/>
          </p:cNvSpPr>
          <p:nvPr/>
        </p:nvSpPr>
        <p:spPr bwMode="auto">
          <a:xfrm>
            <a:off x="6629400" y="2362200"/>
            <a:ext cx="2438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Riots will erupt in 125 cities in the U.S.</a:t>
            </a:r>
            <a:endParaRPr lang="en-US"/>
          </a:p>
        </p:txBody>
      </p:sp>
      <p:sp>
        <p:nvSpPr>
          <p:cNvPr id="27653" name="Text Box 5"/>
          <p:cNvSpPr txBox="1">
            <a:spLocks noChangeArrowheads="1"/>
          </p:cNvSpPr>
          <p:nvPr/>
        </p:nvSpPr>
        <p:spPr bwMode="auto">
          <a:xfrm>
            <a:off x="6629400" y="4191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41 people killed</a:t>
            </a:r>
            <a:endParaRPr lang="en-US"/>
          </a:p>
        </p:txBody>
      </p:sp>
      <p:sp>
        <p:nvSpPr>
          <p:cNvPr id="6" name="Text Box 4"/>
          <p:cNvSpPr txBox="1">
            <a:spLocks noChangeArrowheads="1"/>
          </p:cNvSpPr>
          <p:nvPr/>
        </p:nvSpPr>
        <p:spPr bwMode="auto">
          <a:xfrm>
            <a:off x="990600" y="6015038"/>
            <a:ext cx="502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James Earl Ray convicted of crime</a:t>
            </a:r>
            <a:endParaRPr lang="en-US"/>
          </a:p>
        </p:txBody>
      </p:sp>
    </p:spTree>
    <p:extLst>
      <p:ext uri="{BB962C8B-B14F-4D97-AF65-F5344CB8AC3E}">
        <p14:creationId xmlns:p14="http://schemas.microsoft.com/office/powerpoint/2010/main" val="1727613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p:cTn id="7" dur="500" fill="hold"/>
                                        <p:tgtEl>
                                          <p:spTgt spid="27651"/>
                                        </p:tgtEl>
                                        <p:attrNameLst>
                                          <p:attrName>ppt_x</p:attrName>
                                        </p:attrNameLst>
                                      </p:cBhvr>
                                      <p:tavLst>
                                        <p:tav tm="0">
                                          <p:val>
                                            <p:strVal val="#ppt_x"/>
                                          </p:val>
                                        </p:tav>
                                        <p:tav tm="100000">
                                          <p:val>
                                            <p:strVal val="#ppt_x"/>
                                          </p:val>
                                        </p:tav>
                                      </p:tavLst>
                                    </p:anim>
                                    <p:anim calcmode="lin" valueType="num">
                                      <p:cBhvr>
                                        <p:cTn id="8" dur="500" fill="hold"/>
                                        <p:tgtEl>
                                          <p:spTgt spid="27651"/>
                                        </p:tgtEl>
                                        <p:attrNameLst>
                                          <p:attrName>ppt_y</p:attrName>
                                        </p:attrNameLst>
                                      </p:cBhvr>
                                      <p:tavLst>
                                        <p:tav tm="0">
                                          <p:val>
                                            <p:strVal val="#ppt_y+#ppt_h/2"/>
                                          </p:val>
                                        </p:tav>
                                        <p:tav tm="100000">
                                          <p:val>
                                            <p:strVal val="#ppt_y"/>
                                          </p:val>
                                        </p:tav>
                                      </p:tavLst>
                                    </p:anim>
                                    <p:anim calcmode="lin" valueType="num">
                                      <p:cBhvr>
                                        <p:cTn id="9" dur="500" fill="hold"/>
                                        <p:tgtEl>
                                          <p:spTgt spid="27651"/>
                                        </p:tgtEl>
                                        <p:attrNameLst>
                                          <p:attrName>ppt_w</p:attrName>
                                        </p:attrNameLst>
                                      </p:cBhvr>
                                      <p:tavLst>
                                        <p:tav tm="0">
                                          <p:val>
                                            <p:strVal val="#ppt_w"/>
                                          </p:val>
                                        </p:tav>
                                        <p:tav tm="100000">
                                          <p:val>
                                            <p:strVal val="#ppt_w"/>
                                          </p:val>
                                        </p:tav>
                                      </p:tavLst>
                                    </p:anim>
                                    <p:anim calcmode="lin" valueType="num">
                                      <p:cBhvr>
                                        <p:cTn id="10" dur="500" fill="hold"/>
                                        <p:tgtEl>
                                          <p:spTgt spid="27651"/>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27650"/>
                                        </p:tgtEl>
                                        <p:attrNameLst>
                                          <p:attrName>style.visibility</p:attrName>
                                        </p:attrNameLst>
                                      </p:cBhvr>
                                      <p:to>
                                        <p:strVal val="visible"/>
                                      </p:to>
                                    </p:set>
                                    <p:animEffect transition="in" filter="box(in)">
                                      <p:cBhvr>
                                        <p:cTn id="15" dur="500"/>
                                        <p:tgtEl>
                                          <p:spTgt spid="2765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27652"/>
                                        </p:tgtEl>
                                        <p:attrNameLst>
                                          <p:attrName>style.visibility</p:attrName>
                                        </p:attrNameLst>
                                      </p:cBhvr>
                                      <p:to>
                                        <p:strVal val="visible"/>
                                      </p:to>
                                    </p:set>
                                    <p:anim calcmode="lin" valueType="num">
                                      <p:cBhvr additive="base">
                                        <p:cTn id="20" dur="500" fill="hold"/>
                                        <p:tgtEl>
                                          <p:spTgt spid="27652"/>
                                        </p:tgtEl>
                                        <p:attrNameLst>
                                          <p:attrName>ppt_x</p:attrName>
                                        </p:attrNameLst>
                                      </p:cBhvr>
                                      <p:tavLst>
                                        <p:tav tm="0">
                                          <p:val>
                                            <p:strVal val="1+#ppt_w/2"/>
                                          </p:val>
                                        </p:tav>
                                        <p:tav tm="100000">
                                          <p:val>
                                            <p:strVal val="#ppt_x"/>
                                          </p:val>
                                        </p:tav>
                                      </p:tavLst>
                                    </p:anim>
                                    <p:anim calcmode="lin" valueType="num">
                                      <p:cBhvr additive="base">
                                        <p:cTn id="21" dur="500" fill="hold"/>
                                        <p:tgtEl>
                                          <p:spTgt spid="27652"/>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27653"/>
                                        </p:tgtEl>
                                        <p:attrNameLst>
                                          <p:attrName>style.visibility</p:attrName>
                                        </p:attrNameLst>
                                      </p:cBhvr>
                                      <p:to>
                                        <p:strVal val="visible"/>
                                      </p:to>
                                    </p:set>
                                    <p:anim calcmode="lin" valueType="num">
                                      <p:cBhvr additive="base">
                                        <p:cTn id="26" dur="500" fill="hold"/>
                                        <p:tgtEl>
                                          <p:spTgt spid="27653"/>
                                        </p:tgtEl>
                                        <p:attrNameLst>
                                          <p:attrName>ppt_x</p:attrName>
                                        </p:attrNameLst>
                                      </p:cBhvr>
                                      <p:tavLst>
                                        <p:tav tm="0">
                                          <p:val>
                                            <p:strVal val="1+#ppt_w/2"/>
                                          </p:val>
                                        </p:tav>
                                        <p:tav tm="100000">
                                          <p:val>
                                            <p:strVal val="#ppt_x"/>
                                          </p:val>
                                        </p:tav>
                                      </p:tavLst>
                                    </p:anim>
                                    <p:anim calcmode="lin" valueType="num">
                                      <p:cBhvr additive="base">
                                        <p:cTn id="27" dur="500" fill="hold"/>
                                        <p:tgtEl>
                                          <p:spTgt spid="27653"/>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1+#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P spid="27652" grpId="0" autoUpdateAnimBg="0"/>
      <p:bldP spid="27653" grpId="0" autoUpdateAnimBg="0"/>
      <p:bldP spid="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Grp="1" noChangeArrowheads="1"/>
          </p:cNvSpPr>
          <p:nvPr>
            <p:ph type="title"/>
          </p:nvPr>
        </p:nvSpPr>
        <p:spPr>
          <a:xfrm>
            <a:off x="533400" y="76200"/>
            <a:ext cx="7772400" cy="1143000"/>
          </a:xfrm>
        </p:spPr>
        <p:txBody>
          <a:bodyPr/>
          <a:lstStyle/>
          <a:p>
            <a:r>
              <a:rPr lang="en-US">
                <a:latin typeface="Times" charset="0"/>
                <a:ea typeface="ＭＳ Ｐゴシック" charset="0"/>
                <a:cs typeface="ＭＳ Ｐゴシック" charset="0"/>
              </a:rPr>
              <a:t>1955 The Murder of Emmett Till</a:t>
            </a:r>
          </a:p>
        </p:txBody>
      </p:sp>
      <p:sp>
        <p:nvSpPr>
          <p:cNvPr id="32770" name="Rectangle 5"/>
          <p:cNvSpPr>
            <a:spLocks noGrp="1" noChangeArrowheads="1"/>
          </p:cNvSpPr>
          <p:nvPr>
            <p:ph type="body" sz="half" idx="1"/>
          </p:nvPr>
        </p:nvSpPr>
        <p:spPr>
          <a:xfrm>
            <a:off x="685800" y="1143000"/>
            <a:ext cx="3810000" cy="1905000"/>
          </a:xfrm>
        </p:spPr>
        <p:txBody>
          <a:bodyPr/>
          <a:lstStyle/>
          <a:p>
            <a:r>
              <a:rPr lang="en-US" sz="2600">
                <a:latin typeface="Times" charset="0"/>
                <a:ea typeface="ＭＳ Ｐゴシック" charset="0"/>
                <a:cs typeface="ＭＳ Ｐゴシック" charset="0"/>
              </a:rPr>
              <a:t>Focused national attention on discrimination and segregation</a:t>
            </a:r>
          </a:p>
        </p:txBody>
      </p:sp>
      <p:pic>
        <p:nvPicPr>
          <p:cNvPr id="32771" name="Picture 8" descr="image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219200"/>
            <a:ext cx="3733800"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10" descr="2005davidholmbergemmetttillnews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124200"/>
            <a:ext cx="457200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011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airhousingact.jpg                                             00067E37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87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6096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11 April 1968 · Civil Rights Act Title VIII (Fair Housing Act)</a:t>
            </a:r>
            <a:endParaRPr lang="en-US"/>
          </a:p>
        </p:txBody>
      </p:sp>
    </p:spTree>
    <p:extLst>
      <p:ext uri="{BB962C8B-B14F-4D97-AF65-F5344CB8AC3E}">
        <p14:creationId xmlns:p14="http://schemas.microsoft.com/office/powerpoint/2010/main" val="3533220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ox(in)">
                                      <p:cBhvr>
                                        <p:cTn id="7" dur="500"/>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1" fill="hold" grpId="0" nodeType="clickEffect">
                                  <p:stCondLst>
                                    <p:cond delay="0"/>
                                  </p:stCondLst>
                                  <p:childTnLst>
                                    <p:set>
                                      <p:cBhvr>
                                        <p:cTn id="11" dur="1" fill="hold">
                                          <p:stCondLst>
                                            <p:cond delay="0"/>
                                          </p:stCondLst>
                                        </p:cTn>
                                        <p:tgtEl>
                                          <p:spTgt spid="28675"/>
                                        </p:tgtEl>
                                        <p:attrNameLst>
                                          <p:attrName>style.visibility</p:attrName>
                                        </p:attrNameLst>
                                      </p:cBhvr>
                                      <p:to>
                                        <p:strVal val="visible"/>
                                      </p:to>
                                    </p:set>
                                    <p:anim calcmode="lin" valueType="num">
                                      <p:cBhvr additive="base">
                                        <p:cTn id="12" dur="5000" fill="hold"/>
                                        <p:tgtEl>
                                          <p:spTgt spid="28675"/>
                                        </p:tgtEl>
                                        <p:attrNameLst>
                                          <p:attrName>ppt_x</p:attrName>
                                        </p:attrNameLst>
                                      </p:cBhvr>
                                      <p:tavLst>
                                        <p:tav tm="0">
                                          <p:val>
                                            <p:strVal val="#ppt_x"/>
                                          </p:val>
                                        </p:tav>
                                        <p:tav tm="100000">
                                          <p:val>
                                            <p:strVal val="#ppt_x"/>
                                          </p:val>
                                        </p:tav>
                                      </p:tavLst>
                                    </p:anim>
                                    <p:anim calcmode="lin" valueType="num">
                                      <p:cBhvr additive="base">
                                        <p:cTn id="13" dur="5000" fill="hold"/>
                                        <p:tgtEl>
                                          <p:spTgt spid="2867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black_power-1960_olympics.jpg                                  000660E1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
            <a:ext cx="54102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814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0-#ppt_w/2"/>
                                          </p:val>
                                        </p:tav>
                                        <p:tav tm="100000">
                                          <p:val>
                                            <p:strVal val="#ppt_x"/>
                                          </p:val>
                                        </p:tav>
                                      </p:tavLst>
                                    </p:anim>
                                    <p:anim calcmode="lin" valueType="num">
                                      <p:cBhvr additive="base">
                                        <p:cTn id="8" dur="500" fill="hold"/>
                                        <p:tgtEl>
                                          <p:spTgt spid="256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457200" y="914400"/>
            <a:ext cx="2590800" cy="1143000"/>
          </a:xfrm>
        </p:spPr>
        <p:txBody>
          <a:bodyPr/>
          <a:lstStyle/>
          <a:p>
            <a:r>
              <a:rPr lang="en-US">
                <a:latin typeface="Arial Black" charset="0"/>
                <a:ea typeface="ＭＳ Ｐゴシック" charset="0"/>
                <a:cs typeface="Arial Black" charset="0"/>
              </a:rPr>
              <a:t>1971</a:t>
            </a:r>
          </a:p>
        </p:txBody>
      </p:sp>
      <p:sp>
        <p:nvSpPr>
          <p:cNvPr id="70658" name="Text Placeholder 2"/>
          <p:cNvSpPr>
            <a:spLocks noGrp="1"/>
          </p:cNvSpPr>
          <p:nvPr>
            <p:ph type="body" idx="1"/>
          </p:nvPr>
        </p:nvSpPr>
        <p:spPr>
          <a:xfrm>
            <a:off x="990600" y="304800"/>
            <a:ext cx="1905000" cy="639763"/>
          </a:xfrm>
        </p:spPr>
        <p:txBody>
          <a:bodyPr/>
          <a:lstStyle/>
          <a:p>
            <a:r>
              <a:rPr lang="en-US">
                <a:latin typeface="Arial Black" charset="0"/>
                <a:ea typeface="ＭＳ Ｐゴシック" charset="0"/>
                <a:cs typeface="Arial Black" charset="0"/>
              </a:rPr>
              <a:t>April 20</a:t>
            </a:r>
          </a:p>
        </p:txBody>
      </p:sp>
      <p:sp>
        <p:nvSpPr>
          <p:cNvPr id="70659" name="Content Placeholder 3"/>
          <p:cNvSpPr>
            <a:spLocks noGrp="1"/>
          </p:cNvSpPr>
          <p:nvPr>
            <p:ph sz="half" idx="2"/>
          </p:nvPr>
        </p:nvSpPr>
        <p:spPr>
          <a:xfrm>
            <a:off x="0" y="2286000"/>
            <a:ext cx="4040188" cy="2819400"/>
          </a:xfrm>
        </p:spPr>
        <p:txBody>
          <a:bodyPr/>
          <a:lstStyle/>
          <a:p>
            <a:r>
              <a:rPr lang="en-US" i="1">
                <a:latin typeface="Arial Black" charset="0"/>
                <a:ea typeface="ＭＳ Ｐゴシック" charset="0"/>
                <a:cs typeface="Arial Black" charset="0"/>
              </a:rPr>
              <a:t>Swann vs. Charlotte-Mecklenburg Board of Education</a:t>
            </a:r>
          </a:p>
          <a:p>
            <a:pPr lvl="1"/>
            <a:r>
              <a:rPr lang="en-US">
                <a:latin typeface="Arial Black" charset="0"/>
                <a:ea typeface="ＭＳ Ｐゴシック" charset="0"/>
                <a:cs typeface="Arial Black" charset="0"/>
              </a:rPr>
              <a:t>Upheld busing as legitimate means for integrating schools.</a:t>
            </a:r>
          </a:p>
        </p:txBody>
      </p:sp>
      <p:pic>
        <p:nvPicPr>
          <p:cNvPr id="70660" name="Picture 2" descr="http://www.gse.harvard.edu/news/features/images/busing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525" y="304800"/>
            <a:ext cx="4841875" cy="635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2227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838200" y="381000"/>
            <a:ext cx="3581400" cy="1143000"/>
          </a:xfrm>
        </p:spPr>
        <p:txBody>
          <a:bodyPr/>
          <a:lstStyle/>
          <a:p>
            <a:r>
              <a:rPr lang="en-US">
                <a:latin typeface="Times" charset="0"/>
                <a:ea typeface="ＭＳ Ｐゴシック" charset="0"/>
                <a:cs typeface="ＭＳ Ｐゴシック" charset="0"/>
              </a:rPr>
              <a:t>1988/1991</a:t>
            </a:r>
          </a:p>
        </p:txBody>
      </p:sp>
      <p:sp>
        <p:nvSpPr>
          <p:cNvPr id="72706" name="Text Placeholder 2"/>
          <p:cNvSpPr>
            <a:spLocks noGrp="1"/>
          </p:cNvSpPr>
          <p:nvPr>
            <p:ph type="body" idx="1"/>
          </p:nvPr>
        </p:nvSpPr>
        <p:spPr/>
        <p:txBody>
          <a:bodyPr/>
          <a:lstStyle/>
          <a:p>
            <a:r>
              <a:rPr lang="en-US">
                <a:latin typeface="Times" charset="0"/>
                <a:ea typeface="ＭＳ Ｐゴシック" charset="0"/>
                <a:cs typeface="ＭＳ Ｐゴシック" charset="0"/>
              </a:rPr>
              <a:t>March 22, 1988</a:t>
            </a:r>
          </a:p>
        </p:txBody>
      </p:sp>
      <p:sp>
        <p:nvSpPr>
          <p:cNvPr id="72707" name="Content Placeholder 3"/>
          <p:cNvSpPr>
            <a:spLocks noGrp="1"/>
          </p:cNvSpPr>
          <p:nvPr>
            <p:ph sz="half" idx="2"/>
          </p:nvPr>
        </p:nvSpPr>
        <p:spPr/>
        <p:txBody>
          <a:bodyPr/>
          <a:lstStyle/>
          <a:p>
            <a:r>
              <a:rPr lang="en-US">
                <a:latin typeface="Times" charset="0"/>
                <a:ea typeface="ＭＳ Ｐゴシック" charset="0"/>
                <a:cs typeface="ＭＳ Ｐゴシック" charset="0"/>
              </a:rPr>
              <a:t>Civil Rights Restoration Act</a:t>
            </a:r>
          </a:p>
          <a:p>
            <a:pPr lvl="1"/>
            <a:r>
              <a:rPr lang="en-US">
                <a:latin typeface="Times" charset="0"/>
                <a:ea typeface="ＭＳ Ｐゴシック" charset="0"/>
              </a:rPr>
              <a:t>Anti-discrimination laws within private institutes that receive federal funds.</a:t>
            </a:r>
          </a:p>
        </p:txBody>
      </p:sp>
      <p:sp>
        <p:nvSpPr>
          <p:cNvPr id="72708" name="Text Placeholder 4"/>
          <p:cNvSpPr>
            <a:spLocks noGrp="1"/>
          </p:cNvSpPr>
          <p:nvPr>
            <p:ph type="body" sz="quarter" idx="3"/>
          </p:nvPr>
        </p:nvSpPr>
        <p:spPr>
          <a:xfrm>
            <a:off x="457200" y="3581400"/>
            <a:ext cx="4041775" cy="639763"/>
          </a:xfrm>
        </p:spPr>
        <p:txBody>
          <a:bodyPr/>
          <a:lstStyle/>
          <a:p>
            <a:r>
              <a:rPr lang="en-US">
                <a:latin typeface="Times" charset="0"/>
                <a:ea typeface="ＭＳ Ｐゴシック" charset="0"/>
                <a:cs typeface="ＭＳ Ｐゴシック" charset="0"/>
              </a:rPr>
              <a:t>November 22, 1991</a:t>
            </a:r>
          </a:p>
        </p:txBody>
      </p:sp>
      <p:sp>
        <p:nvSpPr>
          <p:cNvPr id="72709" name="Content Placeholder 5"/>
          <p:cNvSpPr>
            <a:spLocks noGrp="1"/>
          </p:cNvSpPr>
          <p:nvPr>
            <p:ph sz="quarter" idx="4"/>
          </p:nvPr>
        </p:nvSpPr>
        <p:spPr>
          <a:xfrm>
            <a:off x="457200" y="4191000"/>
            <a:ext cx="4041775" cy="3951288"/>
          </a:xfrm>
        </p:spPr>
        <p:txBody>
          <a:bodyPr/>
          <a:lstStyle/>
          <a:p>
            <a:r>
              <a:rPr lang="en-US">
                <a:latin typeface="Times" charset="0"/>
                <a:ea typeface="ＭＳ Ｐゴシック" charset="0"/>
                <a:cs typeface="ＭＳ Ｐゴシック" charset="0"/>
              </a:rPr>
              <a:t>Civil Rights Act of 1991</a:t>
            </a:r>
          </a:p>
          <a:p>
            <a:pPr lvl="1"/>
            <a:r>
              <a:rPr lang="en-US">
                <a:latin typeface="Times" charset="0"/>
                <a:ea typeface="ＭＳ Ｐゴシック" charset="0"/>
              </a:rPr>
              <a:t>Strengthened and improved federal civil rights laws</a:t>
            </a:r>
          </a:p>
        </p:txBody>
      </p:sp>
      <p:pic>
        <p:nvPicPr>
          <p:cNvPr id="72710" name="Picture 2" descr="http://bulk.resource.org/gpo.gov/papers/1991/phoa91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609600"/>
            <a:ext cx="3733800"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556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a:latin typeface="Times" charset="0"/>
                <a:ea typeface="ＭＳ Ｐゴシック" charset="0"/>
                <a:cs typeface="ＭＳ Ｐゴシック" charset="0"/>
              </a:rPr>
              <a:t>2003 / Grutter v. Bollinger</a:t>
            </a:r>
          </a:p>
        </p:txBody>
      </p:sp>
      <p:sp>
        <p:nvSpPr>
          <p:cNvPr id="74754" name="Text Placeholder 2"/>
          <p:cNvSpPr>
            <a:spLocks noGrp="1"/>
          </p:cNvSpPr>
          <p:nvPr>
            <p:ph type="body" idx="1"/>
          </p:nvPr>
        </p:nvSpPr>
        <p:spPr/>
        <p:txBody>
          <a:bodyPr/>
          <a:lstStyle/>
          <a:p>
            <a:r>
              <a:rPr lang="en-US">
                <a:latin typeface="Times" charset="0"/>
                <a:ea typeface="ＭＳ Ｐゴシック" charset="0"/>
                <a:cs typeface="ＭＳ Ｐゴシック" charset="0"/>
              </a:rPr>
              <a:t>June 23</a:t>
            </a:r>
          </a:p>
        </p:txBody>
      </p:sp>
      <p:sp>
        <p:nvSpPr>
          <p:cNvPr id="74755" name="Content Placeholder 3"/>
          <p:cNvSpPr>
            <a:spLocks noGrp="1"/>
          </p:cNvSpPr>
          <p:nvPr>
            <p:ph sz="half" idx="2"/>
          </p:nvPr>
        </p:nvSpPr>
        <p:spPr/>
        <p:txBody>
          <a:bodyPr/>
          <a:lstStyle/>
          <a:p>
            <a:r>
              <a:rPr lang="en-US">
                <a:latin typeface="Times" charset="0"/>
                <a:ea typeface="ＭＳ Ｐゴシック" charset="0"/>
                <a:cs typeface="ＭＳ Ｐゴシック" charset="0"/>
              </a:rPr>
              <a:t>Affirmative Action</a:t>
            </a:r>
          </a:p>
          <a:p>
            <a:pPr lvl="1"/>
            <a:r>
              <a:rPr lang="en-US">
                <a:latin typeface="Times" charset="0"/>
                <a:ea typeface="ＭＳ Ｐゴシック" charset="0"/>
              </a:rPr>
              <a:t>Supreme Court says that race can be one of many factors when a college selects it</a:t>
            </a:r>
            <a:r>
              <a:rPr lang="ja-JP" altLang="en-US">
                <a:latin typeface="Times" charset="0"/>
                <a:ea typeface="ＭＳ Ｐゴシック" charset="0"/>
              </a:rPr>
              <a:t>’</a:t>
            </a:r>
            <a:r>
              <a:rPr lang="en-US" altLang="ja-JP">
                <a:latin typeface="Times" charset="0"/>
                <a:ea typeface="ＭＳ Ｐゴシック" charset="0"/>
              </a:rPr>
              <a:t>s students.</a:t>
            </a:r>
          </a:p>
          <a:p>
            <a:pPr lvl="1"/>
            <a:r>
              <a:rPr lang="en-US">
                <a:latin typeface="Times" charset="0"/>
                <a:ea typeface="ＭＳ Ｐゴシック" charset="0"/>
              </a:rPr>
              <a:t>Biggest affirmative action decision since the 1978 </a:t>
            </a:r>
            <a:r>
              <a:rPr lang="en-US" i="1">
                <a:latin typeface="Times" charset="0"/>
                <a:ea typeface="ＭＳ Ｐゴシック" charset="0"/>
              </a:rPr>
              <a:t>Bakke</a:t>
            </a:r>
            <a:r>
              <a:rPr lang="en-US">
                <a:latin typeface="Times" charset="0"/>
                <a:ea typeface="ＭＳ Ｐゴシック" charset="0"/>
              </a:rPr>
              <a:t> case.</a:t>
            </a:r>
          </a:p>
        </p:txBody>
      </p:sp>
      <p:sp>
        <p:nvSpPr>
          <p:cNvPr id="74756" name="Content Placeholder 5"/>
          <p:cNvSpPr>
            <a:spLocks noGrp="1"/>
          </p:cNvSpPr>
          <p:nvPr>
            <p:ph sz="quarter" idx="4"/>
          </p:nvPr>
        </p:nvSpPr>
        <p:spPr/>
        <p:txBody>
          <a:bodyPr/>
          <a:lstStyle/>
          <a:p>
            <a:endParaRPr lang="en-US">
              <a:latin typeface="Times" charset="0"/>
              <a:ea typeface="ＭＳ Ｐゴシック" charset="0"/>
              <a:cs typeface="ＭＳ Ｐゴシック" charset="0"/>
            </a:endParaRPr>
          </a:p>
        </p:txBody>
      </p:sp>
      <p:pic>
        <p:nvPicPr>
          <p:cNvPr id="74757" name="Picture 2" descr="http://brotherpeacemaker.files.wordpress.com/2008/04/affirmative-action-prot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52600"/>
            <a:ext cx="425767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7469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a:latin typeface="Times" charset="0"/>
                <a:ea typeface="ＭＳ Ｐゴシック" charset="0"/>
                <a:cs typeface="ＭＳ Ｐゴシック" charset="0"/>
              </a:rPr>
              <a:t>2009</a:t>
            </a:r>
          </a:p>
        </p:txBody>
      </p:sp>
      <p:sp>
        <p:nvSpPr>
          <p:cNvPr id="76802" name="Text Placeholder 2"/>
          <p:cNvSpPr>
            <a:spLocks noGrp="1"/>
          </p:cNvSpPr>
          <p:nvPr>
            <p:ph type="body" idx="1"/>
          </p:nvPr>
        </p:nvSpPr>
        <p:spPr>
          <a:xfrm>
            <a:off x="1524000" y="1535113"/>
            <a:ext cx="1905000" cy="639762"/>
          </a:xfrm>
        </p:spPr>
        <p:txBody>
          <a:bodyPr/>
          <a:lstStyle/>
          <a:p>
            <a:r>
              <a:rPr lang="en-US">
                <a:latin typeface="Times" charset="0"/>
                <a:ea typeface="ＭＳ Ｐゴシック" charset="0"/>
                <a:cs typeface="ＭＳ Ｐゴシック" charset="0"/>
              </a:rPr>
              <a:t>January 20</a:t>
            </a:r>
          </a:p>
        </p:txBody>
      </p:sp>
      <p:sp>
        <p:nvSpPr>
          <p:cNvPr id="76803" name="Content Placeholder 3"/>
          <p:cNvSpPr>
            <a:spLocks noGrp="1"/>
          </p:cNvSpPr>
          <p:nvPr>
            <p:ph sz="half" idx="2"/>
          </p:nvPr>
        </p:nvSpPr>
        <p:spPr>
          <a:xfrm>
            <a:off x="457200" y="2174875"/>
            <a:ext cx="3733800" cy="3951288"/>
          </a:xfrm>
        </p:spPr>
        <p:txBody>
          <a:bodyPr/>
          <a:lstStyle/>
          <a:p>
            <a:pPr algn="ctr">
              <a:buFontTx/>
              <a:buNone/>
            </a:pPr>
            <a:r>
              <a:rPr lang="en-US">
                <a:latin typeface="Arial" charset="0"/>
                <a:ea typeface="ＭＳ Ｐゴシック" charset="0"/>
                <a:cs typeface="Arial" charset="0"/>
              </a:rPr>
              <a:t>First African-American</a:t>
            </a:r>
          </a:p>
          <a:p>
            <a:pPr algn="ctr">
              <a:buFontTx/>
              <a:buNone/>
            </a:pPr>
            <a:r>
              <a:rPr lang="en-US">
                <a:latin typeface="Arial" charset="0"/>
                <a:ea typeface="ＭＳ Ｐゴシック" charset="0"/>
                <a:cs typeface="Arial" charset="0"/>
              </a:rPr>
              <a:t>President in US History</a:t>
            </a:r>
          </a:p>
          <a:p>
            <a:pPr lvl="1" algn="ctr">
              <a:buFontTx/>
              <a:buNone/>
            </a:pPr>
            <a:endParaRPr lang="en-US">
              <a:latin typeface="Arial" charset="0"/>
              <a:ea typeface="ＭＳ Ｐゴシック" charset="0"/>
              <a:cs typeface="Arial" charset="0"/>
            </a:endParaRPr>
          </a:p>
          <a:p>
            <a:pPr lvl="1">
              <a:buFontTx/>
              <a:buNone/>
            </a:pPr>
            <a:r>
              <a:rPr lang="en-US">
                <a:latin typeface="Arial" charset="0"/>
                <a:ea typeface="ＭＳ Ｐゴシック" charset="0"/>
                <a:cs typeface="Arial" charset="0"/>
              </a:rPr>
              <a:t>Barack Obama sworn in on January 20, 2009</a:t>
            </a:r>
          </a:p>
          <a:p>
            <a:pPr lvl="1" algn="ctr">
              <a:buFontTx/>
              <a:buNone/>
            </a:pPr>
            <a:endParaRPr lang="en-US">
              <a:latin typeface="Arial" charset="0"/>
              <a:ea typeface="ＭＳ Ｐゴシック" charset="0"/>
              <a:cs typeface="Arial" charset="0"/>
            </a:endParaRPr>
          </a:p>
          <a:p>
            <a:pPr lvl="1">
              <a:buFontTx/>
              <a:buNone/>
            </a:pPr>
            <a:r>
              <a:rPr lang="en-US">
                <a:latin typeface="Arial" charset="0"/>
                <a:ea typeface="ＭＳ Ｐゴシック" charset="0"/>
                <a:cs typeface="Arial" charset="0"/>
              </a:rPr>
              <a:t>Could be considered either the apex or just another event in a series of struggles for civil rights</a:t>
            </a:r>
          </a:p>
        </p:txBody>
      </p:sp>
      <p:pic>
        <p:nvPicPr>
          <p:cNvPr id="76804" name="Picture 2" descr="http://blog.pricegrabber.co.uk/gottahave/files/2009/01/barack-obam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900" y="1447800"/>
            <a:ext cx="37211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354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descr="AAAS.JPG                                                       000001C8diann                          B1C663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
            <a:ext cx="618172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665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 Box 5"/>
          <p:cNvSpPr txBox="1">
            <a:spLocks noChangeArrowheads="1"/>
          </p:cNvSpPr>
          <p:nvPr/>
        </p:nvSpPr>
        <p:spPr bwMode="auto">
          <a:xfrm>
            <a:off x="1447800" y="152400"/>
            <a:ext cx="647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US" sz="3600" b="1">
                <a:latin typeface="Trebuchet MS" charset="0"/>
              </a:rPr>
              <a:t>December 1, 1955</a:t>
            </a:r>
            <a:endParaRPr lang="en-US" b="1">
              <a:latin typeface="Trebuchet MS" charset="0"/>
            </a:endParaRPr>
          </a:p>
        </p:txBody>
      </p:sp>
      <p:pic>
        <p:nvPicPr>
          <p:cNvPr id="16395" name="Picture 11" descr="parks fingerprinted small.jpg                                  000660E1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749300"/>
            <a:ext cx="32004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2" descr="rosa fingerprinted.jpg                                         000660E1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394075"/>
            <a:ext cx="39624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14" descr="rosa parks arrest.jpg                                          000660E1Macintosh HD                   ABA78158:"/>
          <p:cNvPicPr>
            <a:picLocks noChangeAspect="1" noChangeArrowheads="1"/>
          </p:cNvPicPr>
          <p:nvPr/>
        </p:nvPicPr>
        <p:blipFill>
          <a:blip r:embed="rId4">
            <a:extLst>
              <a:ext uri="{28A0092B-C50C-407E-A947-70E740481C1C}">
                <a14:useLocalDpi xmlns:a14="http://schemas.microsoft.com/office/drawing/2010/main" val="0"/>
              </a:ext>
            </a:extLst>
          </a:blip>
          <a:srcRect r="3333"/>
          <a:stretch>
            <a:fillRect/>
          </a:stretch>
        </p:blipFill>
        <p:spPr bwMode="auto">
          <a:xfrm>
            <a:off x="76200" y="714375"/>
            <a:ext cx="44196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Text Box 15"/>
          <p:cNvSpPr txBox="1">
            <a:spLocks noChangeArrowheads="1"/>
          </p:cNvSpPr>
          <p:nvPr/>
        </p:nvSpPr>
        <p:spPr bwMode="auto">
          <a:xfrm>
            <a:off x="609600" y="4953000"/>
            <a:ext cx="3505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US" b="1">
                <a:latin typeface="Trebuchet MS" charset="0"/>
              </a:rPr>
              <a:t>Many site this event as the start of the Civil Rights Movement</a:t>
            </a:r>
          </a:p>
        </p:txBody>
      </p:sp>
    </p:spTree>
    <p:extLst>
      <p:ext uri="{BB962C8B-B14F-4D97-AF65-F5344CB8AC3E}">
        <p14:creationId xmlns:p14="http://schemas.microsoft.com/office/powerpoint/2010/main" val="1799671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p:cTn id="7" dur="1000" fill="hold"/>
                                        <p:tgtEl>
                                          <p:spTgt spid="16389"/>
                                        </p:tgtEl>
                                        <p:attrNameLst>
                                          <p:attrName>ppt_w</p:attrName>
                                        </p:attrNameLst>
                                      </p:cBhvr>
                                      <p:tavLst>
                                        <p:tav tm="0">
                                          <p:val>
                                            <p:fltVal val="0"/>
                                          </p:val>
                                        </p:tav>
                                        <p:tav tm="100000">
                                          <p:val>
                                            <p:strVal val="#ppt_w"/>
                                          </p:val>
                                        </p:tav>
                                      </p:tavLst>
                                    </p:anim>
                                    <p:anim calcmode="lin" valueType="num">
                                      <p:cBhvr>
                                        <p:cTn id="8" dur="1000" fill="hold"/>
                                        <p:tgtEl>
                                          <p:spTgt spid="16389"/>
                                        </p:tgtEl>
                                        <p:attrNameLst>
                                          <p:attrName>ppt_h</p:attrName>
                                        </p:attrNameLst>
                                      </p:cBhvr>
                                      <p:tavLst>
                                        <p:tav tm="0">
                                          <p:val>
                                            <p:fltVal val="0"/>
                                          </p:val>
                                        </p:tav>
                                        <p:tav tm="100000">
                                          <p:val>
                                            <p:strVal val="#ppt_h"/>
                                          </p:val>
                                        </p:tav>
                                      </p:tavLst>
                                    </p:anim>
                                    <p:anim calcmode="lin" valueType="num">
                                      <p:cBhvr>
                                        <p:cTn id="9" dur="1000" fill="hold"/>
                                        <p:tgtEl>
                                          <p:spTgt spid="1638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389"/>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4" presetClass="entr" presetSubtype="32" fill="hold" nodeType="afterEffect">
                                  <p:stCondLst>
                                    <p:cond delay="1000"/>
                                  </p:stCondLst>
                                  <p:childTnLst>
                                    <p:set>
                                      <p:cBhvr>
                                        <p:cTn id="13" dur="1" fill="hold">
                                          <p:stCondLst>
                                            <p:cond delay="0"/>
                                          </p:stCondLst>
                                        </p:cTn>
                                        <p:tgtEl>
                                          <p:spTgt spid="16398"/>
                                        </p:tgtEl>
                                        <p:attrNameLst>
                                          <p:attrName>style.visibility</p:attrName>
                                        </p:attrNameLst>
                                      </p:cBhvr>
                                      <p:to>
                                        <p:strVal val="visible"/>
                                      </p:to>
                                    </p:set>
                                    <p:animEffect transition="in" filter="box(out)">
                                      <p:cBhvr>
                                        <p:cTn id="14" dur="500"/>
                                        <p:tgtEl>
                                          <p:spTgt spid="16398"/>
                                        </p:tgtEl>
                                      </p:cBhvr>
                                    </p:animEffect>
                                  </p:childTnLst>
                                </p:cTn>
                              </p:par>
                            </p:childTnLst>
                          </p:cTn>
                        </p:par>
                        <p:par>
                          <p:cTn id="15" fill="hold" nodeType="afterGroup">
                            <p:stCondLst>
                              <p:cond delay="2500"/>
                            </p:stCondLst>
                            <p:childTnLst>
                              <p:par>
                                <p:cTn id="16" presetID="4" presetClass="entr" presetSubtype="32" fill="hold" nodeType="afterEffect">
                                  <p:stCondLst>
                                    <p:cond delay="1000"/>
                                  </p:stCondLst>
                                  <p:childTnLst>
                                    <p:set>
                                      <p:cBhvr>
                                        <p:cTn id="17" dur="1" fill="hold">
                                          <p:stCondLst>
                                            <p:cond delay="0"/>
                                          </p:stCondLst>
                                        </p:cTn>
                                        <p:tgtEl>
                                          <p:spTgt spid="16395"/>
                                        </p:tgtEl>
                                        <p:attrNameLst>
                                          <p:attrName>style.visibility</p:attrName>
                                        </p:attrNameLst>
                                      </p:cBhvr>
                                      <p:to>
                                        <p:strVal val="visible"/>
                                      </p:to>
                                    </p:set>
                                    <p:animEffect transition="in" filter="box(out)">
                                      <p:cBhvr>
                                        <p:cTn id="18" dur="500"/>
                                        <p:tgtEl>
                                          <p:spTgt spid="16395"/>
                                        </p:tgtEl>
                                      </p:cBhvr>
                                    </p:animEffect>
                                  </p:childTnLst>
                                </p:cTn>
                              </p:par>
                            </p:childTnLst>
                          </p:cTn>
                        </p:par>
                        <p:par>
                          <p:cTn id="19" fill="hold" nodeType="afterGroup">
                            <p:stCondLst>
                              <p:cond delay="4000"/>
                            </p:stCondLst>
                            <p:childTnLst>
                              <p:par>
                                <p:cTn id="20" presetID="4" presetClass="entr" presetSubtype="32" fill="hold" nodeType="afterEffect">
                                  <p:stCondLst>
                                    <p:cond delay="1000"/>
                                  </p:stCondLst>
                                  <p:childTnLst>
                                    <p:set>
                                      <p:cBhvr>
                                        <p:cTn id="21" dur="1" fill="hold">
                                          <p:stCondLst>
                                            <p:cond delay="0"/>
                                          </p:stCondLst>
                                        </p:cTn>
                                        <p:tgtEl>
                                          <p:spTgt spid="16396"/>
                                        </p:tgtEl>
                                        <p:attrNameLst>
                                          <p:attrName>style.visibility</p:attrName>
                                        </p:attrNameLst>
                                      </p:cBhvr>
                                      <p:to>
                                        <p:strVal val="visible"/>
                                      </p:to>
                                    </p:set>
                                    <p:animEffect transition="in" filter="box(out)">
                                      <p:cBhvr>
                                        <p:cTn id="22" dur="500"/>
                                        <p:tgtEl>
                                          <p:spTgt spid="16396"/>
                                        </p:tgtEl>
                                      </p:cBhvr>
                                    </p:animEffect>
                                  </p:childTnLst>
                                </p:cTn>
                              </p:par>
                            </p:childTnLst>
                          </p:cTn>
                        </p:par>
                        <p:par>
                          <p:cTn id="23" fill="hold" nodeType="afterGroup">
                            <p:stCondLst>
                              <p:cond delay="5500"/>
                            </p:stCondLst>
                            <p:childTnLst>
                              <p:par>
                                <p:cTn id="24" presetID="17" presetClass="entr" presetSubtype="4" fill="hold" grpId="0" nodeType="afterEffect">
                                  <p:stCondLst>
                                    <p:cond delay="1000"/>
                                  </p:stCondLst>
                                  <p:childTnLst>
                                    <p:set>
                                      <p:cBhvr>
                                        <p:cTn id="25" dur="1" fill="hold">
                                          <p:stCondLst>
                                            <p:cond delay="0"/>
                                          </p:stCondLst>
                                        </p:cTn>
                                        <p:tgtEl>
                                          <p:spTgt spid="16399"/>
                                        </p:tgtEl>
                                        <p:attrNameLst>
                                          <p:attrName>style.visibility</p:attrName>
                                        </p:attrNameLst>
                                      </p:cBhvr>
                                      <p:to>
                                        <p:strVal val="visible"/>
                                      </p:to>
                                    </p:set>
                                    <p:anim calcmode="lin" valueType="num">
                                      <p:cBhvr>
                                        <p:cTn id="26" dur="500" fill="hold"/>
                                        <p:tgtEl>
                                          <p:spTgt spid="16399"/>
                                        </p:tgtEl>
                                        <p:attrNameLst>
                                          <p:attrName>ppt_x</p:attrName>
                                        </p:attrNameLst>
                                      </p:cBhvr>
                                      <p:tavLst>
                                        <p:tav tm="0">
                                          <p:val>
                                            <p:strVal val="#ppt_x"/>
                                          </p:val>
                                        </p:tav>
                                        <p:tav tm="100000">
                                          <p:val>
                                            <p:strVal val="#ppt_x"/>
                                          </p:val>
                                        </p:tav>
                                      </p:tavLst>
                                    </p:anim>
                                    <p:anim calcmode="lin" valueType="num">
                                      <p:cBhvr>
                                        <p:cTn id="27" dur="500" fill="hold"/>
                                        <p:tgtEl>
                                          <p:spTgt spid="16399"/>
                                        </p:tgtEl>
                                        <p:attrNameLst>
                                          <p:attrName>ppt_y</p:attrName>
                                        </p:attrNameLst>
                                      </p:cBhvr>
                                      <p:tavLst>
                                        <p:tav tm="0">
                                          <p:val>
                                            <p:strVal val="#ppt_y+#ppt_h/2"/>
                                          </p:val>
                                        </p:tav>
                                        <p:tav tm="100000">
                                          <p:val>
                                            <p:strVal val="#ppt_y"/>
                                          </p:val>
                                        </p:tav>
                                      </p:tavLst>
                                    </p:anim>
                                    <p:anim calcmode="lin" valueType="num">
                                      <p:cBhvr>
                                        <p:cTn id="28" dur="500" fill="hold"/>
                                        <p:tgtEl>
                                          <p:spTgt spid="16399"/>
                                        </p:tgtEl>
                                        <p:attrNameLst>
                                          <p:attrName>ppt_w</p:attrName>
                                        </p:attrNameLst>
                                      </p:cBhvr>
                                      <p:tavLst>
                                        <p:tav tm="0">
                                          <p:val>
                                            <p:strVal val="#ppt_w"/>
                                          </p:val>
                                        </p:tav>
                                        <p:tav tm="100000">
                                          <p:val>
                                            <p:strVal val="#ppt_w"/>
                                          </p:val>
                                        </p:tav>
                                      </p:tavLst>
                                    </p:anim>
                                    <p:anim calcmode="lin" valueType="num">
                                      <p:cBhvr>
                                        <p:cTn id="29" dur="500" fill="hold"/>
                                        <p:tgtEl>
                                          <p:spTgt spid="163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utoUpdateAnimBg="0"/>
      <p:bldP spid="1639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7" descr="parks_on_b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660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Rectangle 4"/>
          <p:cNvSpPr>
            <a:spLocks noGrp="1" noChangeArrowheads="1"/>
          </p:cNvSpPr>
          <p:nvPr>
            <p:ph type="body" sz="half" idx="1"/>
          </p:nvPr>
        </p:nvSpPr>
        <p:spPr>
          <a:xfrm>
            <a:off x="6477000" y="1981200"/>
            <a:ext cx="3048000" cy="3276600"/>
          </a:xfrm>
        </p:spPr>
        <p:txBody>
          <a:bodyPr/>
          <a:lstStyle/>
          <a:p>
            <a:r>
              <a:rPr lang="en-US" sz="2600">
                <a:latin typeface="Arial" charset="0"/>
                <a:ea typeface="ＭＳ Ｐゴシック" charset="0"/>
                <a:cs typeface="Arial" charset="0"/>
              </a:rPr>
              <a:t>Happened in Montgomery Alabama</a:t>
            </a:r>
          </a:p>
          <a:p>
            <a:r>
              <a:rPr lang="en-US" sz="2600">
                <a:latin typeface="Arial" charset="0"/>
                <a:ea typeface="ＭＳ Ｐゴシック" charset="0"/>
                <a:cs typeface="Arial" charset="0"/>
              </a:rPr>
              <a:t>Boycott led by Martin Luther King Jr.</a:t>
            </a:r>
          </a:p>
        </p:txBody>
      </p:sp>
    </p:spTree>
    <p:extLst>
      <p:ext uri="{BB962C8B-B14F-4D97-AF65-F5344CB8AC3E}">
        <p14:creationId xmlns:p14="http://schemas.microsoft.com/office/powerpoint/2010/main" val="2778217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0;King&amp;wife.gif                                                  000660E1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l="2856" t="7222" r="8569" b="6094"/>
          <a:stretch>
            <a:fillRect/>
          </a:stretch>
        </p:blipFill>
        <p:spPr bwMode="auto">
          <a:xfrm>
            <a:off x="3200400" y="1676400"/>
            <a:ext cx="2362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King_martin_luther_3.gif                                       000660E1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l="5951" t="4759" r="7747" b="4759"/>
          <a:stretch>
            <a:fillRect/>
          </a:stretch>
        </p:blipFill>
        <p:spPr bwMode="auto">
          <a:xfrm>
            <a:off x="533400" y="5334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10;Kingonbus.gif                                                  000660E1Macintosh HD                   ABA78158:"/>
          <p:cNvPicPr>
            <a:picLocks noChangeAspect="1" noChangeArrowheads="1"/>
          </p:cNvPicPr>
          <p:nvPr/>
        </p:nvPicPr>
        <p:blipFill>
          <a:blip r:embed="rId4">
            <a:extLst>
              <a:ext uri="{28A0092B-C50C-407E-A947-70E740481C1C}">
                <a14:useLocalDpi xmlns:a14="http://schemas.microsoft.com/office/drawing/2010/main" val="0"/>
              </a:ext>
            </a:extLst>
          </a:blip>
          <a:srcRect l="5127" t="6354" r="5127" b="4633"/>
          <a:stretch>
            <a:fillRect/>
          </a:stretch>
        </p:blipFill>
        <p:spPr bwMode="auto">
          <a:xfrm>
            <a:off x="838200" y="4191000"/>
            <a:ext cx="2667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parks with king.jpg                                            000660E1Macintosh HD                   ABA78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962400"/>
            <a:ext cx="3429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parks in front of bus.jpg                                      000660E1Macintosh HD                   ABA781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04800"/>
            <a:ext cx="2759075"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7"/>
          <p:cNvSpPr txBox="1">
            <a:spLocks noChangeArrowheads="1"/>
          </p:cNvSpPr>
          <p:nvPr/>
        </p:nvSpPr>
        <p:spPr bwMode="auto">
          <a:xfrm>
            <a:off x="3124200" y="4572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Martin Luther King</a:t>
            </a:r>
          </a:p>
        </p:txBody>
      </p:sp>
    </p:spTree>
    <p:extLst>
      <p:ext uri="{BB962C8B-B14F-4D97-AF65-F5344CB8AC3E}">
        <p14:creationId xmlns:p14="http://schemas.microsoft.com/office/powerpoint/2010/main" val="3370333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 calcmode="lin" valueType="num">
                                      <p:cBhvr>
                                        <p:cTn id="7" dur="500" fill="hold"/>
                                        <p:tgtEl>
                                          <p:spTgt spid="9223"/>
                                        </p:tgtEl>
                                        <p:attrNameLst>
                                          <p:attrName>ppt_x</p:attrName>
                                        </p:attrNameLst>
                                      </p:cBhvr>
                                      <p:tavLst>
                                        <p:tav tm="0">
                                          <p:val>
                                            <p:strVal val="#ppt_x"/>
                                          </p:val>
                                        </p:tav>
                                        <p:tav tm="100000">
                                          <p:val>
                                            <p:strVal val="#ppt_x"/>
                                          </p:val>
                                        </p:tav>
                                      </p:tavLst>
                                    </p:anim>
                                    <p:anim calcmode="lin" valueType="num">
                                      <p:cBhvr>
                                        <p:cTn id="8" dur="500" fill="hold"/>
                                        <p:tgtEl>
                                          <p:spTgt spid="9223"/>
                                        </p:tgtEl>
                                        <p:attrNameLst>
                                          <p:attrName>ppt_y</p:attrName>
                                        </p:attrNameLst>
                                      </p:cBhvr>
                                      <p:tavLst>
                                        <p:tav tm="0">
                                          <p:val>
                                            <p:strVal val="#ppt_y-#ppt_h/2"/>
                                          </p:val>
                                        </p:tav>
                                        <p:tav tm="100000">
                                          <p:val>
                                            <p:strVal val="#ppt_y"/>
                                          </p:val>
                                        </p:tav>
                                      </p:tavLst>
                                    </p:anim>
                                    <p:anim calcmode="lin" valueType="num">
                                      <p:cBhvr>
                                        <p:cTn id="9" dur="500" fill="hold"/>
                                        <p:tgtEl>
                                          <p:spTgt spid="9223"/>
                                        </p:tgtEl>
                                        <p:attrNameLst>
                                          <p:attrName>ppt_w</p:attrName>
                                        </p:attrNameLst>
                                      </p:cBhvr>
                                      <p:tavLst>
                                        <p:tav tm="0">
                                          <p:val>
                                            <p:strVal val="#ppt_w"/>
                                          </p:val>
                                        </p:tav>
                                        <p:tav tm="100000">
                                          <p:val>
                                            <p:strVal val="#ppt_w"/>
                                          </p:val>
                                        </p:tav>
                                      </p:tavLst>
                                    </p:anim>
                                    <p:anim calcmode="lin" valueType="num">
                                      <p:cBhvr>
                                        <p:cTn id="10" dur="500" fill="hold"/>
                                        <p:tgtEl>
                                          <p:spTgt spid="9223"/>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4" presetClass="entr" presetSubtype="32" fill="hold" nodeType="afterEffect">
                                  <p:stCondLst>
                                    <p:cond delay="1000"/>
                                  </p:stCondLst>
                                  <p:childTnLst>
                                    <p:set>
                                      <p:cBhvr>
                                        <p:cTn id="13" dur="1" fill="hold">
                                          <p:stCondLst>
                                            <p:cond delay="0"/>
                                          </p:stCondLst>
                                        </p:cTn>
                                        <p:tgtEl>
                                          <p:spTgt spid="9219"/>
                                        </p:tgtEl>
                                        <p:attrNameLst>
                                          <p:attrName>style.visibility</p:attrName>
                                        </p:attrNameLst>
                                      </p:cBhvr>
                                      <p:to>
                                        <p:strVal val="visible"/>
                                      </p:to>
                                    </p:set>
                                    <p:animEffect transition="in" filter="box(out)">
                                      <p:cBhvr>
                                        <p:cTn id="14" dur="500"/>
                                        <p:tgtEl>
                                          <p:spTgt spid="9219"/>
                                        </p:tgtEl>
                                      </p:cBhvr>
                                    </p:animEffect>
                                  </p:childTnLst>
                                </p:cTn>
                              </p:par>
                            </p:childTnLst>
                          </p:cTn>
                        </p:par>
                        <p:par>
                          <p:cTn id="15" fill="hold" nodeType="afterGroup">
                            <p:stCondLst>
                              <p:cond delay="2000"/>
                            </p:stCondLst>
                            <p:childTnLst>
                              <p:par>
                                <p:cTn id="16" presetID="4" presetClass="entr" presetSubtype="32" fill="hold" nodeType="afterEffect">
                                  <p:stCondLst>
                                    <p:cond delay="1000"/>
                                  </p:stCondLst>
                                  <p:childTnLst>
                                    <p:set>
                                      <p:cBhvr>
                                        <p:cTn id="17" dur="1" fill="hold">
                                          <p:stCondLst>
                                            <p:cond delay="0"/>
                                          </p:stCondLst>
                                        </p:cTn>
                                        <p:tgtEl>
                                          <p:spTgt spid="9221"/>
                                        </p:tgtEl>
                                        <p:attrNameLst>
                                          <p:attrName>style.visibility</p:attrName>
                                        </p:attrNameLst>
                                      </p:cBhvr>
                                      <p:to>
                                        <p:strVal val="visible"/>
                                      </p:to>
                                    </p:set>
                                    <p:animEffect transition="in" filter="box(out)">
                                      <p:cBhvr>
                                        <p:cTn id="18" dur="500"/>
                                        <p:tgtEl>
                                          <p:spTgt spid="9221"/>
                                        </p:tgtEl>
                                      </p:cBhvr>
                                    </p:animEffect>
                                  </p:childTnLst>
                                </p:cTn>
                              </p:par>
                            </p:childTnLst>
                          </p:cTn>
                        </p:par>
                        <p:par>
                          <p:cTn id="19" fill="hold" nodeType="afterGroup">
                            <p:stCondLst>
                              <p:cond delay="3500"/>
                            </p:stCondLst>
                            <p:childTnLst>
                              <p:par>
                                <p:cTn id="20" presetID="4" presetClass="entr" presetSubtype="32" fill="hold" nodeType="afterEffect">
                                  <p:stCondLst>
                                    <p:cond delay="1000"/>
                                  </p:stCondLst>
                                  <p:childTnLst>
                                    <p:set>
                                      <p:cBhvr>
                                        <p:cTn id="21" dur="1" fill="hold">
                                          <p:stCondLst>
                                            <p:cond delay="0"/>
                                          </p:stCondLst>
                                        </p:cTn>
                                        <p:tgtEl>
                                          <p:spTgt spid="9222"/>
                                        </p:tgtEl>
                                        <p:attrNameLst>
                                          <p:attrName>style.visibility</p:attrName>
                                        </p:attrNameLst>
                                      </p:cBhvr>
                                      <p:to>
                                        <p:strVal val="visible"/>
                                      </p:to>
                                    </p:set>
                                    <p:animEffect transition="in" filter="box(out)">
                                      <p:cBhvr>
                                        <p:cTn id="22" dur="500"/>
                                        <p:tgtEl>
                                          <p:spTgt spid="9222"/>
                                        </p:tgtEl>
                                      </p:cBhvr>
                                    </p:animEffect>
                                  </p:childTnLst>
                                </p:cTn>
                              </p:par>
                            </p:childTnLst>
                          </p:cTn>
                        </p:par>
                        <p:par>
                          <p:cTn id="23" fill="hold" nodeType="afterGroup">
                            <p:stCondLst>
                              <p:cond delay="5000"/>
                            </p:stCondLst>
                            <p:childTnLst>
                              <p:par>
                                <p:cTn id="24" presetID="4" presetClass="entr" presetSubtype="32" fill="hold" nodeType="afterEffect">
                                  <p:stCondLst>
                                    <p:cond delay="1000"/>
                                  </p:stCondLst>
                                  <p:childTnLst>
                                    <p:set>
                                      <p:cBhvr>
                                        <p:cTn id="25" dur="1" fill="hold">
                                          <p:stCondLst>
                                            <p:cond delay="0"/>
                                          </p:stCondLst>
                                        </p:cTn>
                                        <p:tgtEl>
                                          <p:spTgt spid="9220"/>
                                        </p:tgtEl>
                                        <p:attrNameLst>
                                          <p:attrName>style.visibility</p:attrName>
                                        </p:attrNameLst>
                                      </p:cBhvr>
                                      <p:to>
                                        <p:strVal val="visible"/>
                                      </p:to>
                                    </p:set>
                                    <p:animEffect transition="in" filter="box(out)">
                                      <p:cBhvr>
                                        <p:cTn id="26" dur="500"/>
                                        <p:tgtEl>
                                          <p:spTgt spid="9220"/>
                                        </p:tgtEl>
                                      </p:cBhvr>
                                    </p:animEffect>
                                  </p:childTnLst>
                                </p:cTn>
                              </p:par>
                            </p:childTnLst>
                          </p:cTn>
                        </p:par>
                        <p:par>
                          <p:cTn id="27" fill="hold" nodeType="afterGroup">
                            <p:stCondLst>
                              <p:cond delay="6500"/>
                            </p:stCondLst>
                            <p:childTnLst>
                              <p:par>
                                <p:cTn id="28" presetID="4" presetClass="entr" presetSubtype="32" fill="hold" nodeType="afterEffect">
                                  <p:stCondLst>
                                    <p:cond delay="1000"/>
                                  </p:stCondLst>
                                  <p:childTnLst>
                                    <p:set>
                                      <p:cBhvr>
                                        <p:cTn id="29" dur="1" fill="hold">
                                          <p:stCondLst>
                                            <p:cond delay="0"/>
                                          </p:stCondLst>
                                        </p:cTn>
                                        <p:tgtEl>
                                          <p:spTgt spid="9218"/>
                                        </p:tgtEl>
                                        <p:attrNameLst>
                                          <p:attrName>style.visibility</p:attrName>
                                        </p:attrNameLst>
                                      </p:cBhvr>
                                      <p:to>
                                        <p:strVal val="visible"/>
                                      </p:to>
                                    </p:set>
                                    <p:animEffect transition="in" filter="box(out)">
                                      <p:cBhvr>
                                        <p:cTn id="30"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609600" y="76200"/>
            <a:ext cx="7772400" cy="914400"/>
          </a:xfrm>
        </p:spPr>
        <p:txBody>
          <a:bodyPr/>
          <a:lstStyle/>
          <a:p>
            <a:r>
              <a:rPr lang="en-US">
                <a:latin typeface="Times" charset="0"/>
                <a:ea typeface="ＭＳ Ｐゴシック" charset="0"/>
                <a:cs typeface="ＭＳ Ｐゴシック" charset="0"/>
              </a:rPr>
              <a:t>Martin Luther King Jr.</a:t>
            </a:r>
          </a:p>
        </p:txBody>
      </p:sp>
      <p:sp>
        <p:nvSpPr>
          <p:cNvPr id="36866" name="Rectangle 4"/>
          <p:cNvSpPr>
            <a:spLocks noGrp="1" noChangeArrowheads="1"/>
          </p:cNvSpPr>
          <p:nvPr>
            <p:ph type="body" sz="half" idx="1"/>
          </p:nvPr>
        </p:nvSpPr>
        <p:spPr>
          <a:xfrm>
            <a:off x="457200" y="1676400"/>
            <a:ext cx="3810000" cy="4114800"/>
          </a:xfrm>
        </p:spPr>
        <p:txBody>
          <a:bodyPr/>
          <a:lstStyle/>
          <a:p>
            <a:r>
              <a:rPr lang="en-US" sz="2600">
                <a:latin typeface="Times" charset="0"/>
                <a:ea typeface="ＭＳ Ｐゴシック" charset="0"/>
                <a:cs typeface="ＭＳ Ｐゴシック" charset="0"/>
              </a:rPr>
              <a:t>Inspired by Ghandi</a:t>
            </a:r>
            <a:r>
              <a:rPr lang="ja-JP" altLang="en-US" sz="2600">
                <a:latin typeface="Times" charset="0"/>
                <a:ea typeface="ＭＳ Ｐゴシック" charset="0"/>
                <a:cs typeface="ＭＳ Ｐゴシック" charset="0"/>
              </a:rPr>
              <a:t>’</a:t>
            </a:r>
            <a:r>
              <a:rPr lang="en-US" altLang="ja-JP" sz="2600">
                <a:latin typeface="Times" charset="0"/>
                <a:ea typeface="ＭＳ Ｐゴシック" charset="0"/>
                <a:cs typeface="ＭＳ Ｐゴシック" charset="0"/>
              </a:rPr>
              <a:t>s non-violence to overturn unjust laws</a:t>
            </a:r>
          </a:p>
          <a:p>
            <a:endParaRPr lang="en-US" sz="2600">
              <a:latin typeface="Times" charset="0"/>
              <a:ea typeface="ＭＳ Ｐゴシック" charset="0"/>
              <a:cs typeface="ＭＳ Ｐゴシック" charset="0"/>
            </a:endParaRPr>
          </a:p>
          <a:p>
            <a:r>
              <a:rPr lang="en-US" sz="2600">
                <a:latin typeface="Times" charset="0"/>
                <a:ea typeface="ＭＳ Ｐゴシック" charset="0"/>
                <a:cs typeface="ＭＳ Ｐゴシック" charset="0"/>
              </a:rPr>
              <a:t>Jailed in Birmingham</a:t>
            </a:r>
          </a:p>
          <a:p>
            <a:endParaRPr lang="en-US" sz="2600">
              <a:latin typeface="Times" charset="0"/>
              <a:ea typeface="ＭＳ Ｐゴシック" charset="0"/>
              <a:cs typeface="ＭＳ Ｐゴシック" charset="0"/>
            </a:endParaRPr>
          </a:p>
          <a:p>
            <a:r>
              <a:rPr lang="en-US" sz="2600">
                <a:latin typeface="Times" charset="0"/>
                <a:ea typeface="ＭＳ Ｐゴシック" charset="0"/>
                <a:cs typeface="ＭＳ Ｐゴシック" charset="0"/>
              </a:rPr>
              <a:t>Gave </a:t>
            </a:r>
            <a:r>
              <a:rPr lang="ja-JP" altLang="en-US" sz="2600">
                <a:latin typeface="Times" charset="0"/>
                <a:ea typeface="ＭＳ Ｐゴシック" charset="0"/>
                <a:cs typeface="ＭＳ Ｐゴシック" charset="0"/>
              </a:rPr>
              <a:t>“</a:t>
            </a:r>
            <a:r>
              <a:rPr lang="en-US" altLang="ja-JP" sz="2600">
                <a:latin typeface="Times" charset="0"/>
                <a:ea typeface="ＭＳ Ｐゴシック" charset="0"/>
                <a:cs typeface="ＭＳ Ｐゴシック" charset="0"/>
              </a:rPr>
              <a:t>I Have a Dream</a:t>
            </a:r>
            <a:r>
              <a:rPr lang="ja-JP" altLang="en-US" sz="2600">
                <a:latin typeface="Times" charset="0"/>
                <a:ea typeface="ＭＳ Ｐゴシック" charset="0"/>
                <a:cs typeface="ＭＳ Ｐゴシック" charset="0"/>
              </a:rPr>
              <a:t>”</a:t>
            </a:r>
            <a:r>
              <a:rPr lang="en-US" altLang="ja-JP" sz="2600">
                <a:latin typeface="Times" charset="0"/>
                <a:ea typeface="ＭＳ Ｐゴシック" charset="0"/>
                <a:cs typeface="ＭＳ Ｐゴシック" charset="0"/>
              </a:rPr>
              <a:t> speech at Washington D.C.</a:t>
            </a:r>
          </a:p>
          <a:p>
            <a:endParaRPr lang="en-US" sz="2600">
              <a:latin typeface="Times" charset="0"/>
              <a:ea typeface="ＭＳ Ｐゴシック" charset="0"/>
              <a:cs typeface="ＭＳ Ｐゴシック" charset="0"/>
            </a:endParaRPr>
          </a:p>
        </p:txBody>
      </p:sp>
      <p:pic>
        <p:nvPicPr>
          <p:cNvPr id="36867" name="Picture 7" descr="mlk_king_subj_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017588"/>
            <a:ext cx="4114800" cy="561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1834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1403</TotalTime>
  <Words>2158</Words>
  <Application>Microsoft Macintosh PowerPoint</Application>
  <PresentationFormat>On-screen Show (4:3)</PresentationFormat>
  <Paragraphs>209</Paragraphs>
  <Slides>56</Slides>
  <Notes>7</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Black</vt:lpstr>
      <vt:lpstr>Civil Rights Movement</vt:lpstr>
      <vt:lpstr>Discuss the questions…</vt:lpstr>
      <vt:lpstr>Brown vs Board of Education</vt:lpstr>
      <vt:lpstr>Brown v. Board of Education of   Topeka, Kansas</vt:lpstr>
      <vt:lpstr>1955 The Murder of Emmett Till</vt:lpstr>
      <vt:lpstr>PowerPoint Presentation</vt:lpstr>
      <vt:lpstr>PowerPoint Presentation</vt:lpstr>
      <vt:lpstr>PowerPoint Presentation</vt:lpstr>
      <vt:lpstr>Martin Luther King Jr.</vt:lpstr>
      <vt:lpstr>1957</vt:lpstr>
      <vt:lpstr>PowerPoint Presentation</vt:lpstr>
      <vt:lpstr>PowerPoint Presentation</vt:lpstr>
      <vt:lpstr>PowerPoint Presentation</vt:lpstr>
      <vt:lpstr>Sit-ins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Civil Rights leaders</vt:lpstr>
      <vt:lpstr>Civil Rights Act of 1964</vt:lpstr>
      <vt:lpstr>Civil Rights Act of 1964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Freedom Riders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MLK’s Assassination</vt:lpstr>
      <vt:lpstr>PowerPoint Presentation</vt:lpstr>
      <vt:lpstr>PowerPoint Presentation</vt:lpstr>
      <vt:lpstr>PowerPoint Presentation</vt:lpstr>
      <vt:lpstr>PowerPoint Presentation</vt:lpstr>
      <vt:lpstr>1971</vt:lpstr>
      <vt:lpstr>1988/1991</vt:lpstr>
      <vt:lpstr>2003 / Grutter v. Bollinger</vt:lpstr>
      <vt:lpstr>2009</vt:lpstr>
      <vt:lpstr>PowerPoint Presentation</vt:lpstr>
    </vt:vector>
  </TitlesOfParts>
  <Company>AFHS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vs Board of Education</dc:title>
  <dc:creator>Teacher Morris</dc:creator>
  <cp:lastModifiedBy>Teacher Morris</cp:lastModifiedBy>
  <cp:revision>5</cp:revision>
  <dcterms:created xsi:type="dcterms:W3CDTF">2015-04-01T18:04:14Z</dcterms:created>
  <dcterms:modified xsi:type="dcterms:W3CDTF">2015-04-15T14:57:55Z</dcterms:modified>
</cp:coreProperties>
</file>